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32" r:id="rId5"/>
    <p:sldId id="285" r:id="rId6"/>
    <p:sldId id="413" r:id="rId7"/>
    <p:sldId id="436" r:id="rId8"/>
    <p:sldId id="383" r:id="rId9"/>
    <p:sldId id="435" r:id="rId10"/>
    <p:sldId id="416" r:id="rId11"/>
    <p:sldId id="403" r:id="rId12"/>
    <p:sldId id="407" r:id="rId13"/>
    <p:sldId id="408" r:id="rId14"/>
    <p:sldId id="427" r:id="rId15"/>
    <p:sldId id="419" r:id="rId16"/>
    <p:sldId id="420" r:id="rId17"/>
    <p:sldId id="433" r:id="rId18"/>
    <p:sldId id="336" r:id="rId19"/>
    <p:sldId id="422" r:id="rId20"/>
    <p:sldId id="428" r:id="rId21"/>
    <p:sldId id="430" r:id="rId22"/>
    <p:sldId id="429" r:id="rId23"/>
    <p:sldId id="431" r:id="rId24"/>
    <p:sldId id="424" r:id="rId25"/>
    <p:sldId id="425" r:id="rId26"/>
    <p:sldId id="405" r:id="rId27"/>
    <p:sldId id="412" r:id="rId28"/>
    <p:sldId id="411"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karsingh, Perry" initials="SP" lastIdx="1" clrIdx="0">
    <p:extLst>
      <p:ext uri="{19B8F6BF-5375-455C-9EA6-DF929625EA0E}">
        <p15:presenceInfo xmlns:p15="http://schemas.microsoft.com/office/powerpoint/2012/main" userId="S::Perry.Sankarsingh@nshealth.ca::1ba1508a-f0c3-4bc4-b322-a94d5f1a56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C2"/>
    <a:srgbClr val="00275C"/>
    <a:srgbClr val="FEF8F4"/>
    <a:srgbClr val="ED7922"/>
    <a:srgbClr val="5BAE51"/>
    <a:srgbClr val="F08F46"/>
    <a:srgbClr val="F6BB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E0DA2-0BA0-443D-A9B5-916E53C8C44E}" v="1" dt="2023-08-09T12:55:09.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8" autoAdjust="0"/>
    <p:restoredTop sz="84136" autoAdjust="0"/>
  </p:normalViewPr>
  <p:slideViewPr>
    <p:cSldViewPr snapToGrid="0">
      <p:cViewPr varScale="1">
        <p:scale>
          <a:sx n="96" d="100"/>
          <a:sy n="96" d="100"/>
        </p:scale>
        <p:origin x="93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Silliker" userId="39e1ffba-2cef-4afb-ac3c-77557af8a51d" providerId="ADAL" clId="{CA3E0DA2-0BA0-443D-A9B5-916E53C8C44E}"/>
    <pc:docChg chg="addSld delSld modSld">
      <pc:chgData name="Amanda Silliker" userId="39e1ffba-2cef-4afb-ac3c-77557af8a51d" providerId="ADAL" clId="{CA3E0DA2-0BA0-443D-A9B5-916E53C8C44E}" dt="2023-08-09T12:55:12.998" v="1" actId="2696"/>
      <pc:docMkLst>
        <pc:docMk/>
      </pc:docMkLst>
      <pc:sldChg chg="del">
        <pc:chgData name="Amanda Silliker" userId="39e1ffba-2cef-4afb-ac3c-77557af8a51d" providerId="ADAL" clId="{CA3E0DA2-0BA0-443D-A9B5-916E53C8C44E}" dt="2023-08-09T12:55:12.998" v="1" actId="2696"/>
        <pc:sldMkLst>
          <pc:docMk/>
          <pc:sldMk cId="3764057262" sldId="257"/>
        </pc:sldMkLst>
      </pc:sldChg>
      <pc:sldChg chg="add">
        <pc:chgData name="Amanda Silliker" userId="39e1ffba-2cef-4afb-ac3c-77557af8a51d" providerId="ADAL" clId="{CA3E0DA2-0BA0-443D-A9B5-916E53C8C44E}" dt="2023-08-09T12:55:09.468" v="0"/>
        <pc:sldMkLst>
          <pc:docMk/>
          <pc:sldMk cId="1290096590" sldId="4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3" y="2"/>
            <a:ext cx="3043343" cy="467072"/>
          </a:xfrm>
          <a:prstGeom prst="rect">
            <a:avLst/>
          </a:prstGeom>
        </p:spPr>
        <p:txBody>
          <a:bodyPr vert="horz" lIns="93324" tIns="46662" rIns="93324" bIns="46662" rtlCol="0"/>
          <a:lstStyle>
            <a:lvl1pPr algn="r">
              <a:defRPr sz="1200"/>
            </a:lvl1pPr>
          </a:lstStyle>
          <a:p>
            <a:fld id="{36FB2C71-4E99-4BE0-B8F7-0E089CF4DEED}" type="datetimeFigureOut">
              <a:rPr lang="en-CA" smtClean="0"/>
              <a:t>2023-08-09</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42029"/>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3" y="8842029"/>
            <a:ext cx="3043343" cy="467071"/>
          </a:xfrm>
          <a:prstGeom prst="rect">
            <a:avLst/>
          </a:prstGeom>
        </p:spPr>
        <p:txBody>
          <a:bodyPr vert="horz" lIns="93324" tIns="46662" rIns="93324" bIns="46662" rtlCol="0" anchor="b"/>
          <a:lstStyle>
            <a:lvl1pPr algn="r">
              <a:defRPr sz="1200"/>
            </a:lvl1pPr>
          </a:lstStyle>
          <a:p>
            <a:fld id="{4EA0420F-B33B-42AB-8C68-A5D685112068}" type="slidenum">
              <a:rPr lang="en-CA" smtClean="0"/>
              <a:t>‹#›</a:t>
            </a:fld>
            <a:endParaRPr lang="en-CA"/>
          </a:p>
        </p:txBody>
      </p:sp>
    </p:spTree>
    <p:extLst>
      <p:ext uri="{BB962C8B-B14F-4D97-AF65-F5344CB8AC3E}">
        <p14:creationId xmlns:p14="http://schemas.microsoft.com/office/powerpoint/2010/main" val="331761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Interviews </a:t>
            </a:r>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10</a:t>
            </a:fld>
            <a:endParaRPr lang="en-CA"/>
          </a:p>
        </p:txBody>
      </p:sp>
    </p:spTree>
    <p:extLst>
      <p:ext uri="{BB962C8B-B14F-4D97-AF65-F5344CB8AC3E}">
        <p14:creationId xmlns:p14="http://schemas.microsoft.com/office/powerpoint/2010/main" val="25381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Observations </a:t>
            </a:r>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21</a:t>
            </a:fld>
            <a:endParaRPr lang="en-CA"/>
          </a:p>
        </p:txBody>
      </p:sp>
    </p:spTree>
    <p:extLst>
      <p:ext uri="{BB962C8B-B14F-4D97-AF65-F5344CB8AC3E}">
        <p14:creationId xmlns:p14="http://schemas.microsoft.com/office/powerpoint/2010/main" val="97458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 Scoring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 or more is positive</a:t>
            </a:r>
          </a:p>
          <a:p>
            <a:endParaRPr lang="en-US" dirty="0"/>
          </a:p>
          <a:p>
            <a:endParaRPr lang="en-US" dirty="0"/>
          </a:p>
          <a:p>
            <a:r>
              <a:rPr lang="en-US" dirty="0"/>
              <a:t>Some questions are asked to only employees, others only to management. Most questions are asked to both groups.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*When question asked to both management and employees take the total from both groups to determine if P or N </a:t>
            </a:r>
            <a:endParaRPr lang="en-CA"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A0420F-B33B-42AB-8C68-A5D685112068}" type="slidenum">
              <a:rPr lang="en-CA" smtClean="0"/>
              <a:t>22</a:t>
            </a:fld>
            <a:endParaRPr lang="en-CA"/>
          </a:p>
        </p:txBody>
      </p:sp>
    </p:spTree>
    <p:extLst>
      <p:ext uri="{BB962C8B-B14F-4D97-AF65-F5344CB8AC3E}">
        <p14:creationId xmlns:p14="http://schemas.microsoft.com/office/powerpoint/2010/main" val="321932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Observations </a:t>
            </a:r>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11</a:t>
            </a:fld>
            <a:endParaRPr lang="en-CA"/>
          </a:p>
        </p:txBody>
      </p:sp>
    </p:spTree>
    <p:extLst>
      <p:ext uri="{BB962C8B-B14F-4D97-AF65-F5344CB8AC3E}">
        <p14:creationId xmlns:p14="http://schemas.microsoft.com/office/powerpoint/2010/main" val="128106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Observations </a:t>
            </a:r>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12</a:t>
            </a:fld>
            <a:endParaRPr lang="en-CA"/>
          </a:p>
        </p:txBody>
      </p:sp>
    </p:spTree>
    <p:extLst>
      <p:ext uri="{BB962C8B-B14F-4D97-AF65-F5344CB8AC3E}">
        <p14:creationId xmlns:p14="http://schemas.microsoft.com/office/powerpoint/2010/main" val="349436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Observations </a:t>
            </a:r>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13</a:t>
            </a:fld>
            <a:endParaRPr lang="en-CA"/>
          </a:p>
        </p:txBody>
      </p:sp>
    </p:spTree>
    <p:extLst>
      <p:ext uri="{BB962C8B-B14F-4D97-AF65-F5344CB8AC3E}">
        <p14:creationId xmlns:p14="http://schemas.microsoft.com/office/powerpoint/2010/main" val="259310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a:p>
            <a:r>
              <a:rPr lang="en-CA" dirty="0"/>
              <a:t>AND: For most AND question worth less than 4 points both sources of evidence must confirm the question for points to be awarded. Other AND questions, typically 4 or more in value</a:t>
            </a:r>
          </a:p>
          <a:p>
            <a:r>
              <a:rPr lang="en-CA" dirty="0"/>
              <a:t>Will allow partial points based on the type of evidence being assessed. Guidelines will specify. For example, 3 points for D, 2 points for I. Or broken down in on type of evidence. # points for management training, 3 points for employee training </a:t>
            </a:r>
          </a:p>
          <a:p>
            <a:endParaRPr lang="en-CA" dirty="0"/>
          </a:p>
          <a:p>
            <a:r>
              <a:rPr lang="en-CA" dirty="0"/>
              <a:t>OR: only one source of evidence is required to confirm the question. Full points to be awarded. </a:t>
            </a:r>
          </a:p>
          <a:p>
            <a:endParaRPr lang="en-CA" dirty="0"/>
          </a:p>
          <a:p>
            <a:r>
              <a:rPr lang="en-CA" dirty="0"/>
              <a:t>Always refer to the question guidelines to ensure the question is scored correctly. </a:t>
            </a:r>
          </a:p>
        </p:txBody>
      </p:sp>
      <p:sp>
        <p:nvSpPr>
          <p:cNvPr id="4" name="Slide Number Placeholder 3"/>
          <p:cNvSpPr>
            <a:spLocks noGrp="1"/>
          </p:cNvSpPr>
          <p:nvPr>
            <p:ph type="sldNum" sz="quarter" idx="5"/>
          </p:nvPr>
        </p:nvSpPr>
        <p:spPr/>
        <p:txBody>
          <a:bodyPr/>
          <a:lstStyle/>
          <a:p>
            <a:fld id="{4EA0420F-B33B-42AB-8C68-A5D685112068}" type="slidenum">
              <a:rPr lang="en-CA" smtClean="0"/>
              <a:t>16</a:t>
            </a:fld>
            <a:endParaRPr lang="en-CA"/>
          </a:p>
        </p:txBody>
      </p:sp>
    </p:spTree>
    <p:extLst>
      <p:ext uri="{BB962C8B-B14F-4D97-AF65-F5344CB8AC3E}">
        <p14:creationId xmlns:p14="http://schemas.microsoft.com/office/powerpoint/2010/main" val="25638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a:t>
            </a:r>
            <a:r>
              <a:rPr lang="en-US" dirty="0"/>
              <a:t> questions</a:t>
            </a:r>
          </a:p>
          <a:p>
            <a:endParaRPr lang="en-US" dirty="0"/>
          </a:p>
          <a:p>
            <a:endParaRPr lang="en-US" dirty="0"/>
          </a:p>
          <a:p>
            <a:r>
              <a:rPr lang="en-US" dirty="0"/>
              <a:t>All or nothing score</a:t>
            </a:r>
          </a:p>
          <a:p>
            <a:endParaRPr lang="en-US" dirty="0"/>
          </a:p>
          <a:p>
            <a:r>
              <a:rPr lang="en-US" dirty="0"/>
              <a:t>Look for single value in score weighting column </a:t>
            </a:r>
          </a:p>
          <a:p>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17</a:t>
            </a:fld>
            <a:endParaRPr lang="en-CA"/>
          </a:p>
        </p:txBody>
      </p:sp>
    </p:spTree>
    <p:extLst>
      <p:ext uri="{BB962C8B-B14F-4D97-AF65-F5344CB8AC3E}">
        <p14:creationId xmlns:p14="http://schemas.microsoft.com/office/powerpoint/2010/main" val="72286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source of evidence questions</a:t>
            </a:r>
          </a:p>
          <a:p>
            <a:endParaRPr lang="en-US" dirty="0"/>
          </a:p>
          <a:p>
            <a:r>
              <a:rPr lang="en-US" dirty="0"/>
              <a:t>ALL or NOTHING (no partial points)</a:t>
            </a:r>
          </a:p>
          <a:p>
            <a:endParaRPr lang="en-US" dirty="0"/>
          </a:p>
          <a:p>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18</a:t>
            </a:fld>
            <a:endParaRPr lang="en-CA"/>
          </a:p>
        </p:txBody>
      </p:sp>
    </p:spTree>
    <p:extLst>
      <p:ext uri="{BB962C8B-B14F-4D97-AF65-F5344CB8AC3E}">
        <p14:creationId xmlns:p14="http://schemas.microsoft.com/office/powerpoint/2010/main" val="310594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questions</a:t>
            </a:r>
          </a:p>
          <a:p>
            <a:endParaRPr lang="en-US" dirty="0"/>
          </a:p>
          <a:p>
            <a:endParaRPr lang="en-US" dirty="0"/>
          </a:p>
          <a:p>
            <a:r>
              <a:rPr lang="en-US" dirty="0"/>
              <a:t>Partial/range points</a:t>
            </a:r>
          </a:p>
          <a:p>
            <a:endParaRPr lang="en-US" dirty="0"/>
          </a:p>
          <a:p>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19</a:t>
            </a:fld>
            <a:endParaRPr lang="en-CA"/>
          </a:p>
        </p:txBody>
      </p:sp>
    </p:spTree>
    <p:extLst>
      <p:ext uri="{BB962C8B-B14F-4D97-AF65-F5344CB8AC3E}">
        <p14:creationId xmlns:p14="http://schemas.microsoft.com/office/powerpoint/2010/main" val="1171209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a:t>
            </a:r>
            <a:r>
              <a:rPr lang="en-US" dirty="0"/>
              <a:t> questions:</a:t>
            </a:r>
          </a:p>
          <a:p>
            <a:endParaRPr lang="en-US" dirty="0"/>
          </a:p>
          <a:p>
            <a:r>
              <a:rPr lang="en-US" dirty="0"/>
              <a:t>One or both sources must be confirmed to award points (if both confirmed score is the same)</a:t>
            </a:r>
          </a:p>
          <a:p>
            <a:endParaRPr lang="en-US" dirty="0"/>
          </a:p>
          <a:p>
            <a:endParaRPr lang="en-CA" dirty="0"/>
          </a:p>
        </p:txBody>
      </p:sp>
      <p:sp>
        <p:nvSpPr>
          <p:cNvPr id="4" name="Slide Number Placeholder 3"/>
          <p:cNvSpPr>
            <a:spLocks noGrp="1"/>
          </p:cNvSpPr>
          <p:nvPr>
            <p:ph type="sldNum" sz="quarter" idx="5"/>
          </p:nvPr>
        </p:nvSpPr>
        <p:spPr/>
        <p:txBody>
          <a:bodyPr/>
          <a:lstStyle/>
          <a:p>
            <a:fld id="{4EA0420F-B33B-42AB-8C68-A5D685112068}" type="slidenum">
              <a:rPr lang="en-CA" smtClean="0"/>
              <a:t>20</a:t>
            </a:fld>
            <a:endParaRPr lang="en-CA"/>
          </a:p>
        </p:txBody>
      </p:sp>
    </p:spTree>
    <p:extLst>
      <p:ext uri="{BB962C8B-B14F-4D97-AF65-F5344CB8AC3E}">
        <p14:creationId xmlns:p14="http://schemas.microsoft.com/office/powerpoint/2010/main" val="96483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3B14-F6AF-4EE5-A3EE-C4FCC299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E564334-66DE-4776-BCBF-20A374D4FE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9F83BA2-EE3A-4DFF-BBFC-079B6116DEF2}"/>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5" name="Footer Placeholder 4">
            <a:extLst>
              <a:ext uri="{FF2B5EF4-FFF2-40B4-BE49-F238E27FC236}">
                <a16:creationId xmlns:a16="http://schemas.microsoft.com/office/drawing/2014/main" id="{2621213C-6033-471C-89C3-1E5794418E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42031F5-0298-4621-8CAD-A74DFF381D4E}"/>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280844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D0DD-1248-4C47-814D-1760A24F977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90DA50C-67DC-420B-8F47-4FA2FA185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F4824F-8EFC-4A54-AC01-FDBA5B62B60D}"/>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5" name="Footer Placeholder 4">
            <a:extLst>
              <a:ext uri="{FF2B5EF4-FFF2-40B4-BE49-F238E27FC236}">
                <a16:creationId xmlns:a16="http://schemas.microsoft.com/office/drawing/2014/main" id="{615E7404-91AF-43F1-9F61-25EC6BD08E1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CBC29C-4C45-4CDC-A619-6D843DD98ED2}"/>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41486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96CCED-AAA0-4D23-8C3A-BD39214EA5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9324054-FC9E-4C4D-8302-E298074C23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6E39A5-B2AF-4481-BC2C-9CD8154A4D3F}"/>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5" name="Footer Placeholder 4">
            <a:extLst>
              <a:ext uri="{FF2B5EF4-FFF2-40B4-BE49-F238E27FC236}">
                <a16:creationId xmlns:a16="http://schemas.microsoft.com/office/drawing/2014/main" id="{59C36580-8A2F-4B6C-928D-B7F4AC6BCA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C5A124-BCB7-4F5D-B180-1088DAB66349}"/>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342545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DB8F-5009-447B-8B25-133FD4A104A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C3A8E8-1271-4417-9AB6-54F9DFDF0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961BFD-6360-4421-8009-D0139D036468}"/>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5" name="Footer Placeholder 4">
            <a:extLst>
              <a:ext uri="{FF2B5EF4-FFF2-40B4-BE49-F238E27FC236}">
                <a16:creationId xmlns:a16="http://schemas.microsoft.com/office/drawing/2014/main" id="{05843459-B5B7-4BF6-ADD8-A2077B70912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5D8DE0F-5DE2-4231-A439-3B256ECB165C}"/>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29050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E7A3-8448-41D2-9BCB-74746AB10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3E7EA90-C510-486A-8F96-17074353A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4F71E-2DFE-49BB-813C-2C704F3D1FCD}"/>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5" name="Footer Placeholder 4">
            <a:extLst>
              <a:ext uri="{FF2B5EF4-FFF2-40B4-BE49-F238E27FC236}">
                <a16:creationId xmlns:a16="http://schemas.microsoft.com/office/drawing/2014/main" id="{B7507C71-3BD2-437B-BF3E-88957A1595F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47EB399-9187-4CC4-8857-72FA8B56468C}"/>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87893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B9FA-769A-470B-BD63-9B0DDD81C4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B604A6-E06C-4891-81AD-2472B290B4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AA83C64-226D-41D5-8F91-7CF5595E46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985C70D-4A85-4044-B02F-859237B53B3B}"/>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6" name="Footer Placeholder 5">
            <a:extLst>
              <a:ext uri="{FF2B5EF4-FFF2-40B4-BE49-F238E27FC236}">
                <a16:creationId xmlns:a16="http://schemas.microsoft.com/office/drawing/2014/main" id="{1DEE573E-D34C-4E9F-9824-74CFE1E20F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CE75C51-075C-485F-806A-3BE20F6879DD}"/>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55215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6C89-2C2F-4251-8684-A2D3803C6F9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F459014-EB6A-4A8C-8D92-432A26372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4C82E-5A18-4DF2-B8B0-D9387B00D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1BA615F-526A-422A-8703-1DA52F6F5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2FC04F-A568-4BC5-B481-6CA62060D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FF6623A-5771-4A4B-96BD-59371AE1DE14}"/>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8" name="Footer Placeholder 7">
            <a:extLst>
              <a:ext uri="{FF2B5EF4-FFF2-40B4-BE49-F238E27FC236}">
                <a16:creationId xmlns:a16="http://schemas.microsoft.com/office/drawing/2014/main" id="{37DF692A-D430-46C6-A6FA-6633B8F7591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69D8507-BF3E-477E-BB95-0E1B8D55D872}"/>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257561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B7F8-71C9-48EA-B846-0E5406133CC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09F73E5-F068-42EC-9CF3-CB10996151DB}"/>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4" name="Footer Placeholder 3">
            <a:extLst>
              <a:ext uri="{FF2B5EF4-FFF2-40B4-BE49-F238E27FC236}">
                <a16:creationId xmlns:a16="http://schemas.microsoft.com/office/drawing/2014/main" id="{7757B106-FA9A-4B86-A013-8EFD6D9DAAF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084C25F-F522-4D33-AF0A-85D33938D1CE}"/>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339566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8D90D-07DB-4B4B-9EB5-F315ACF4C1DB}"/>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3" name="Footer Placeholder 2">
            <a:extLst>
              <a:ext uri="{FF2B5EF4-FFF2-40B4-BE49-F238E27FC236}">
                <a16:creationId xmlns:a16="http://schemas.microsoft.com/office/drawing/2014/main" id="{B820B009-0619-4EED-B8F6-189EA85C7B2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861F780-CF3D-4395-A50D-69D95800B8BE}"/>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90969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7A61-AA9E-49AC-9CD6-B5D415907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098889D-C38F-4FB0-9D91-5ED9EF007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B45DE66-3326-4CFE-848E-B315445EF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8724B-A84E-4C63-A130-A171D3DD4088}"/>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6" name="Footer Placeholder 5">
            <a:extLst>
              <a:ext uri="{FF2B5EF4-FFF2-40B4-BE49-F238E27FC236}">
                <a16:creationId xmlns:a16="http://schemas.microsoft.com/office/drawing/2014/main" id="{BCE83D94-88A0-49C0-988C-9AFB70069A7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E0E11DF-9B77-4E22-B07F-79C0CAF1B776}"/>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300032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86B17-3498-4216-82EA-70BAE7540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C990864-B1C0-478D-A472-D67C7FDF5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E2BDCEC-B4BB-431D-908F-E1C034F49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97238-99D2-45FD-B030-1AF6E1E9F539}"/>
              </a:ext>
            </a:extLst>
          </p:cNvPr>
          <p:cNvSpPr>
            <a:spLocks noGrp="1"/>
          </p:cNvSpPr>
          <p:nvPr>
            <p:ph type="dt" sz="half" idx="10"/>
          </p:nvPr>
        </p:nvSpPr>
        <p:spPr/>
        <p:txBody>
          <a:bodyPr/>
          <a:lstStyle/>
          <a:p>
            <a:fld id="{25BDC60A-17E3-4BD1-B792-BACBCF6DF4FA}" type="datetimeFigureOut">
              <a:rPr lang="en-CA" smtClean="0"/>
              <a:t>2023-08-09</a:t>
            </a:fld>
            <a:endParaRPr lang="en-CA"/>
          </a:p>
        </p:txBody>
      </p:sp>
      <p:sp>
        <p:nvSpPr>
          <p:cNvPr id="6" name="Footer Placeholder 5">
            <a:extLst>
              <a:ext uri="{FF2B5EF4-FFF2-40B4-BE49-F238E27FC236}">
                <a16:creationId xmlns:a16="http://schemas.microsoft.com/office/drawing/2014/main" id="{DCC64DEA-ED76-46CF-949A-0926FE58D1A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90AC9DC-8664-4D6F-BF57-FF4D4E3A9F1F}"/>
              </a:ext>
            </a:extLst>
          </p:cNvPr>
          <p:cNvSpPr>
            <a:spLocks noGrp="1"/>
          </p:cNvSpPr>
          <p:nvPr>
            <p:ph type="sldNum" sz="quarter" idx="12"/>
          </p:nvPr>
        </p:nvSpPr>
        <p:spPr/>
        <p:txBody>
          <a:bodyPr/>
          <a:lstStyle/>
          <a:p>
            <a:fld id="{1E1EDEAA-EFF3-416C-830D-AE84459B4CB9}" type="slidenum">
              <a:rPr lang="en-CA" smtClean="0"/>
              <a:t>‹#›</a:t>
            </a:fld>
            <a:endParaRPr lang="en-CA"/>
          </a:p>
        </p:txBody>
      </p:sp>
    </p:spTree>
    <p:extLst>
      <p:ext uri="{BB962C8B-B14F-4D97-AF65-F5344CB8AC3E}">
        <p14:creationId xmlns:p14="http://schemas.microsoft.com/office/powerpoint/2010/main" val="429312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40B08-EB7A-4B7E-AC20-B50FC4D26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F35D7F1-9A6F-48FB-B9E5-B84443C76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E3CB77-779B-4614-A8C1-11E3FC0D7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DC60A-17E3-4BD1-B792-BACBCF6DF4FA}" type="datetimeFigureOut">
              <a:rPr lang="en-CA" smtClean="0"/>
              <a:t>2023-08-09</a:t>
            </a:fld>
            <a:endParaRPr lang="en-CA"/>
          </a:p>
        </p:txBody>
      </p:sp>
      <p:sp>
        <p:nvSpPr>
          <p:cNvPr id="5" name="Footer Placeholder 4">
            <a:extLst>
              <a:ext uri="{FF2B5EF4-FFF2-40B4-BE49-F238E27FC236}">
                <a16:creationId xmlns:a16="http://schemas.microsoft.com/office/drawing/2014/main" id="{6B9626FF-1C6A-48F9-BEDE-F08218AB1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CAC5BE5-29AC-49B1-A39E-560714E33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EDEAA-EFF3-416C-830D-AE84459B4CB9}" type="slidenum">
              <a:rPr lang="en-CA" smtClean="0"/>
              <a:t>‹#›</a:t>
            </a:fld>
            <a:endParaRPr lang="en-CA"/>
          </a:p>
        </p:txBody>
      </p:sp>
    </p:spTree>
    <p:extLst>
      <p:ext uri="{BB962C8B-B14F-4D97-AF65-F5344CB8AC3E}">
        <p14:creationId xmlns:p14="http://schemas.microsoft.com/office/powerpoint/2010/main" val="116336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0CCC80-BD0E-45CE-9419-2BAB9E3AE8AF}"/>
              </a:ext>
            </a:extLst>
          </p:cNvPr>
          <p:cNvPicPr>
            <a:picLocks noChangeAspect="1"/>
          </p:cNvPicPr>
          <p:nvPr/>
        </p:nvPicPr>
        <p:blipFill rotWithShape="1">
          <a:blip r:embed="rId2"/>
          <a:srcRect t="20143" r="8351" b="20144"/>
          <a:stretch/>
        </p:blipFill>
        <p:spPr>
          <a:xfrm>
            <a:off x="0" y="-24881"/>
            <a:ext cx="12192000" cy="6858000"/>
          </a:xfrm>
          <a:prstGeom prst="rect">
            <a:avLst/>
          </a:prstGeom>
        </p:spPr>
      </p:pic>
      <p:sp>
        <p:nvSpPr>
          <p:cNvPr id="5" name="Right Triangle 4">
            <a:extLst>
              <a:ext uri="{FF2B5EF4-FFF2-40B4-BE49-F238E27FC236}">
                <a16:creationId xmlns:a16="http://schemas.microsoft.com/office/drawing/2014/main" id="{2D7256C9-4D9E-4883-BE5A-29A17C76D635}"/>
              </a:ext>
            </a:extLst>
          </p:cNvPr>
          <p:cNvSpPr/>
          <p:nvPr/>
        </p:nvSpPr>
        <p:spPr>
          <a:xfrm>
            <a:off x="0" y="4290445"/>
            <a:ext cx="4184073" cy="270687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6"/>
              </a:solidFill>
            </a:endParaRPr>
          </a:p>
        </p:txBody>
      </p:sp>
      <p:sp>
        <p:nvSpPr>
          <p:cNvPr id="9" name="TextBox 8">
            <a:extLst>
              <a:ext uri="{FF2B5EF4-FFF2-40B4-BE49-F238E27FC236}">
                <a16:creationId xmlns:a16="http://schemas.microsoft.com/office/drawing/2014/main" id="{C1F64832-C976-49B9-82CD-46CE50FFAAC4}"/>
              </a:ext>
            </a:extLst>
          </p:cNvPr>
          <p:cNvSpPr txBox="1"/>
          <p:nvPr/>
        </p:nvSpPr>
        <p:spPr>
          <a:xfrm>
            <a:off x="201422" y="264383"/>
            <a:ext cx="5546235" cy="3785652"/>
          </a:xfrm>
          <a:prstGeom prst="rect">
            <a:avLst/>
          </a:prstGeom>
          <a:noFill/>
        </p:spPr>
        <p:txBody>
          <a:bodyPr wrap="square" rtlCol="0">
            <a:spAutoFit/>
          </a:bodyPr>
          <a:lstStyle/>
          <a:p>
            <a:r>
              <a:rPr lang="en-US" sz="4800" b="1" dirty="0">
                <a:latin typeface="Montserrat" panose="00000500000000000000" pitchFamily="2" charset="0"/>
              </a:rPr>
              <a:t>New COR® Standard:</a:t>
            </a:r>
          </a:p>
          <a:p>
            <a:r>
              <a:rPr lang="en-US" sz="4800" dirty="0">
                <a:latin typeface="Montserrat" panose="00000500000000000000" pitchFamily="2" charset="0"/>
              </a:rPr>
              <a:t>Guidelines, Evidence &amp; Scoring</a:t>
            </a:r>
          </a:p>
        </p:txBody>
      </p:sp>
      <p:pic>
        <p:nvPicPr>
          <p:cNvPr id="10" name="Picture 9" descr="A close up of a sign&#10;&#10;Description automatically generated">
            <a:extLst>
              <a:ext uri="{FF2B5EF4-FFF2-40B4-BE49-F238E27FC236}">
                <a16:creationId xmlns:a16="http://schemas.microsoft.com/office/drawing/2014/main" id="{234CD3C5-DB53-445D-B786-F3FD3D74F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32" y="5006202"/>
            <a:ext cx="1086927" cy="1020205"/>
          </a:xfrm>
          <a:prstGeom prst="rect">
            <a:avLst/>
          </a:prstGeom>
        </p:spPr>
      </p:pic>
      <p:sp>
        <p:nvSpPr>
          <p:cNvPr id="16" name="TextBox 15">
            <a:extLst>
              <a:ext uri="{FF2B5EF4-FFF2-40B4-BE49-F238E27FC236}">
                <a16:creationId xmlns:a16="http://schemas.microsoft.com/office/drawing/2014/main" id="{342FC535-7F60-4928-A5FE-E0777DC7EA66}"/>
              </a:ext>
            </a:extLst>
          </p:cNvPr>
          <p:cNvSpPr txBox="1"/>
          <p:nvPr/>
        </p:nvSpPr>
        <p:spPr>
          <a:xfrm>
            <a:off x="162132" y="6099195"/>
            <a:ext cx="2724727" cy="523220"/>
          </a:xfrm>
          <a:prstGeom prst="rect">
            <a:avLst/>
          </a:prstGeom>
          <a:noFill/>
        </p:spPr>
        <p:txBody>
          <a:bodyPr wrap="square" rtlCol="0">
            <a:spAutoFit/>
          </a:bodyPr>
          <a:lstStyle/>
          <a:p>
            <a:r>
              <a:rPr lang="en-CA" sz="1400" dirty="0">
                <a:solidFill>
                  <a:schemeClr val="bg1"/>
                </a:solidFill>
                <a:latin typeface="Montserrat" panose="00000500000000000000" pitchFamily="2" charset="0"/>
              </a:rPr>
              <a:t>35 MacDonald Avenue</a:t>
            </a:r>
          </a:p>
          <a:p>
            <a:r>
              <a:rPr lang="en-CA" sz="1400" dirty="0">
                <a:solidFill>
                  <a:schemeClr val="bg1"/>
                </a:solidFill>
                <a:latin typeface="Montserrat" panose="00000500000000000000" pitchFamily="2" charset="0"/>
              </a:rPr>
              <a:t>Dartmouth, NS, B3B 1C6</a:t>
            </a:r>
          </a:p>
        </p:txBody>
      </p:sp>
      <p:pic>
        <p:nvPicPr>
          <p:cNvPr id="2" name="Picture 1" descr="Logo&#10;&#10;Description automatically generated">
            <a:extLst>
              <a:ext uri="{FF2B5EF4-FFF2-40B4-BE49-F238E27FC236}">
                <a16:creationId xmlns:a16="http://schemas.microsoft.com/office/drawing/2014/main" id="{B9E6D8A9-0F05-D112-7386-D2EC4B1F0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037" y="4068455"/>
            <a:ext cx="3452495" cy="2292350"/>
          </a:xfrm>
          <a:prstGeom prst="rect">
            <a:avLst/>
          </a:prstGeom>
        </p:spPr>
      </p:pic>
    </p:spTree>
    <p:extLst>
      <p:ext uri="{BB962C8B-B14F-4D97-AF65-F5344CB8AC3E}">
        <p14:creationId xmlns:p14="http://schemas.microsoft.com/office/powerpoint/2010/main" val="164681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Scoring Table</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5" name="Picture 4" descr="A screenshot of a survey&#10;&#10;Description automatically generated">
            <a:extLst>
              <a:ext uri="{FF2B5EF4-FFF2-40B4-BE49-F238E27FC236}">
                <a16:creationId xmlns:a16="http://schemas.microsoft.com/office/drawing/2014/main" id="{73CC2A85-2E6B-AA0F-F117-A2BC2C6B0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758" y="1005630"/>
            <a:ext cx="9030483" cy="4846740"/>
          </a:xfrm>
          <a:prstGeom prst="rect">
            <a:avLst/>
          </a:prstGeom>
        </p:spPr>
      </p:pic>
    </p:spTree>
    <p:extLst>
      <p:ext uri="{BB962C8B-B14F-4D97-AF65-F5344CB8AC3E}">
        <p14:creationId xmlns:p14="http://schemas.microsoft.com/office/powerpoint/2010/main" val="338876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AFE533B6-D20D-A54F-75AF-8592C6C8C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603" y="936474"/>
            <a:ext cx="9030483" cy="5198855"/>
          </a:xfrm>
          <a:prstGeom prst="rect">
            <a:avLst/>
          </a:prstGeom>
        </p:spPr>
      </p:pic>
    </p:spTree>
    <p:extLst>
      <p:ext uri="{BB962C8B-B14F-4D97-AF65-F5344CB8AC3E}">
        <p14:creationId xmlns:p14="http://schemas.microsoft.com/office/powerpoint/2010/main" val="323832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Observations Table</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4" name="Picture 3" descr="A screenshot of a computer">
            <a:extLst>
              <a:ext uri="{FF2B5EF4-FFF2-40B4-BE49-F238E27FC236}">
                <a16:creationId xmlns:a16="http://schemas.microsoft.com/office/drawing/2014/main" id="{50B36A6D-0E9A-AF56-3232-ECAD127BE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282" y="1238481"/>
            <a:ext cx="8931414" cy="1432684"/>
          </a:xfrm>
          <a:prstGeom prst="rect">
            <a:avLst/>
          </a:prstGeom>
        </p:spPr>
      </p:pic>
    </p:spTree>
    <p:extLst>
      <p:ext uri="{BB962C8B-B14F-4D97-AF65-F5344CB8AC3E}">
        <p14:creationId xmlns:p14="http://schemas.microsoft.com/office/powerpoint/2010/main" val="351712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Interview Table</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4" name="Picture 3" descr="A screenshot of a survey&#10;&#10;Description automatically generated">
            <a:extLst>
              <a:ext uri="{FF2B5EF4-FFF2-40B4-BE49-F238E27FC236}">
                <a16:creationId xmlns:a16="http://schemas.microsoft.com/office/drawing/2014/main" id="{528B937A-A387-B397-5638-EE50EF65B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758" y="799872"/>
            <a:ext cx="9030483" cy="5258256"/>
          </a:xfrm>
          <a:prstGeom prst="rect">
            <a:avLst/>
          </a:prstGeom>
        </p:spPr>
      </p:pic>
    </p:spTree>
    <p:extLst>
      <p:ext uri="{BB962C8B-B14F-4D97-AF65-F5344CB8AC3E}">
        <p14:creationId xmlns:p14="http://schemas.microsoft.com/office/powerpoint/2010/main" val="384526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pic>
        <p:nvPicPr>
          <p:cNvPr id="8" name="Picture 7" descr="A picture containing text, screenshot, number, font&#10;&#10;Description automatically generated">
            <a:extLst>
              <a:ext uri="{FF2B5EF4-FFF2-40B4-BE49-F238E27FC236}">
                <a16:creationId xmlns:a16="http://schemas.microsoft.com/office/drawing/2014/main" id="{69878666-486C-6457-68B1-EF5F1EE3F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777" y="119760"/>
            <a:ext cx="9182896" cy="5875529"/>
          </a:xfrm>
          <a:prstGeom prst="rect">
            <a:avLst/>
          </a:prstGeom>
        </p:spPr>
      </p:pic>
      <p:pic>
        <p:nvPicPr>
          <p:cNvPr id="10" name="Picture 9">
            <a:extLst>
              <a:ext uri="{FF2B5EF4-FFF2-40B4-BE49-F238E27FC236}">
                <a16:creationId xmlns:a16="http://schemas.microsoft.com/office/drawing/2014/main" id="{A9009082-3792-A40C-28DF-1E8EC97A5A3E}"/>
              </a:ext>
            </a:extLst>
          </p:cNvPr>
          <p:cNvPicPr>
            <a:picLocks noChangeAspect="1"/>
          </p:cNvPicPr>
          <p:nvPr/>
        </p:nvPicPr>
        <p:blipFill>
          <a:blip r:embed="rId4"/>
          <a:stretch>
            <a:fillRect/>
          </a:stretch>
        </p:blipFill>
        <p:spPr>
          <a:xfrm>
            <a:off x="7442961" y="119760"/>
            <a:ext cx="3139712" cy="1042506"/>
          </a:xfrm>
          <a:prstGeom prst="rect">
            <a:avLst/>
          </a:prstGeom>
        </p:spPr>
      </p:pic>
    </p:spTree>
    <p:extLst>
      <p:ext uri="{BB962C8B-B14F-4D97-AF65-F5344CB8AC3E}">
        <p14:creationId xmlns:p14="http://schemas.microsoft.com/office/powerpoint/2010/main" val="428350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693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Guidelines, Evidence &amp; Scoring</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5200650"/>
            <a:ext cx="12192000" cy="1657350"/>
          </a:xfrm>
          <a:prstGeom prst="rect">
            <a:avLst/>
          </a:prstGeom>
        </p:spPr>
      </p:pic>
      <p:sp>
        <p:nvSpPr>
          <p:cNvPr id="6" name="TextBox 5">
            <a:extLst>
              <a:ext uri="{FF2B5EF4-FFF2-40B4-BE49-F238E27FC236}">
                <a16:creationId xmlns:a16="http://schemas.microsoft.com/office/drawing/2014/main" id="{EB84EE54-FB15-4FA3-B999-B39D1705935B}"/>
              </a:ext>
            </a:extLst>
          </p:cNvPr>
          <p:cNvSpPr txBox="1"/>
          <p:nvPr/>
        </p:nvSpPr>
        <p:spPr>
          <a:xfrm>
            <a:off x="562933" y="1056501"/>
            <a:ext cx="11058111" cy="4955203"/>
          </a:xfrm>
          <a:prstGeom prst="rect">
            <a:avLst/>
          </a:prstGeom>
          <a:noFill/>
        </p:spPr>
        <p:txBody>
          <a:bodyPr wrap="square" rtlCol="0">
            <a:spAutoFit/>
          </a:bodyPr>
          <a:lstStyle/>
          <a:p>
            <a:pPr marL="914400" lvl="1" indent="-457200">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rPr>
              <a:t>Source(s) of evidence to be assessed and the weighting of the evidence found in guidelines. </a:t>
            </a:r>
          </a:p>
          <a:p>
            <a:pPr marL="914400" lvl="1" indent="-457200">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rPr>
              <a:t>Clear guidelines on scoring for each question. </a:t>
            </a:r>
          </a:p>
          <a:p>
            <a:pPr marL="914400" lvl="1" indent="-457200">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rPr>
              <a:t> Types of questions:</a:t>
            </a:r>
          </a:p>
          <a:p>
            <a:pPr marL="1257300" lvl="2" indent="-342900">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rPr>
              <a:t>All sources of evidence question DOI (partial point scoring) </a:t>
            </a:r>
          </a:p>
          <a:p>
            <a:pPr marL="1257300" lvl="2" indent="-342900">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rPr>
              <a:t>AND (all or nothing scoring)</a:t>
            </a:r>
          </a:p>
          <a:p>
            <a:pPr marL="1257300" lvl="2" indent="-342900">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rPr>
              <a:t>AND (partial points scoring)</a:t>
            </a:r>
          </a:p>
          <a:p>
            <a:pPr marL="1257300" lvl="2" indent="-342900">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rPr>
              <a:t>OR (one source of evidence required to be confirmed)</a:t>
            </a:r>
          </a:p>
          <a:p>
            <a:pPr marL="1257300" lvl="2" indent="-342900">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rPr>
              <a:t>Single source of evidence question, D/O/I (all or nothing scoring)</a:t>
            </a:r>
          </a:p>
          <a:p>
            <a:endParaRPr lang="en-CA" sz="2400" dirty="0"/>
          </a:p>
        </p:txBody>
      </p:sp>
    </p:spTree>
    <p:extLst>
      <p:ext uri="{BB962C8B-B14F-4D97-AF65-F5344CB8AC3E}">
        <p14:creationId xmlns:p14="http://schemas.microsoft.com/office/powerpoint/2010/main" val="350010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5" name="Picture 4" descr="A screenshot of a survey&#10;&#10;Description automatically generated">
            <a:extLst>
              <a:ext uri="{FF2B5EF4-FFF2-40B4-BE49-F238E27FC236}">
                <a16:creationId xmlns:a16="http://schemas.microsoft.com/office/drawing/2014/main" id="{73CC2A85-2E6B-AA0F-F117-A2BC2C6B0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758" y="1005630"/>
            <a:ext cx="9030483" cy="4846740"/>
          </a:xfrm>
          <a:prstGeom prst="rect">
            <a:avLst/>
          </a:prstGeom>
        </p:spPr>
      </p:pic>
      <p:sp>
        <p:nvSpPr>
          <p:cNvPr id="3" name="Speech Bubble: Rectangle 2">
            <a:extLst>
              <a:ext uri="{FF2B5EF4-FFF2-40B4-BE49-F238E27FC236}">
                <a16:creationId xmlns:a16="http://schemas.microsoft.com/office/drawing/2014/main" id="{C2BE2C3A-7096-8B9A-005B-ECEAA8CF3579}"/>
              </a:ext>
            </a:extLst>
          </p:cNvPr>
          <p:cNvSpPr/>
          <p:nvPr/>
        </p:nvSpPr>
        <p:spPr>
          <a:xfrm>
            <a:off x="690664" y="2663725"/>
            <a:ext cx="6643992" cy="2150530"/>
          </a:xfrm>
          <a:prstGeom prst="wedgeRectCallout">
            <a:avLst>
              <a:gd name="adj1" fmla="val -20101"/>
              <a:gd name="adj2" fmla="val -58726"/>
            </a:avLst>
          </a:prstGeom>
          <a:solidFill>
            <a:srgbClr val="FADA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Guideline:</a:t>
            </a:r>
          </a:p>
          <a:p>
            <a:r>
              <a:rPr lang="en-US" sz="1100" dirty="0">
                <a:solidFill>
                  <a:schemeClr val="tx1"/>
                </a:solidFill>
              </a:rPr>
              <a:t>An employer is required to complete formal hazard assessments that encompass all aspects of company operations, including both routine tasks and non-routine work. Hazard assessments could also include primary scopes of work undertaken by the company, task inventories, or occupational exposures. The hazard assessments should be based on the work performed and should result in the identification of hazards and implementation of control measures. </a:t>
            </a:r>
          </a:p>
          <a:p>
            <a:r>
              <a:rPr lang="en-US" sz="1100" dirty="0">
                <a:solidFill>
                  <a:schemeClr val="tx1"/>
                </a:solidFill>
              </a:rPr>
              <a:t>-Award two (2) points based on documentation of completed formal hazard assessments as per company policy/directive. </a:t>
            </a:r>
          </a:p>
          <a:p>
            <a:r>
              <a:rPr lang="en-US" sz="1100" dirty="0">
                <a:solidFill>
                  <a:schemeClr val="tx1"/>
                </a:solidFill>
              </a:rPr>
              <a:t>- Award three (3) points based on observations that the formal hazard assessments accurately reflect the activities on site and are made readily available.</a:t>
            </a:r>
          </a:p>
          <a:p>
            <a:r>
              <a:rPr lang="en-US" sz="1100" dirty="0">
                <a:solidFill>
                  <a:schemeClr val="tx1"/>
                </a:solidFill>
              </a:rPr>
              <a:t>- Award two (2) points based on the majority of positive interview responses</a:t>
            </a:r>
            <a:r>
              <a:rPr lang="en-US" sz="1100" b="1" dirty="0">
                <a:solidFill>
                  <a:schemeClr val="tx1"/>
                </a:solidFill>
              </a:rPr>
              <a:t>.</a:t>
            </a:r>
          </a:p>
        </p:txBody>
      </p:sp>
      <p:sp>
        <p:nvSpPr>
          <p:cNvPr id="8" name="TextBox 7">
            <a:extLst>
              <a:ext uri="{FF2B5EF4-FFF2-40B4-BE49-F238E27FC236}">
                <a16:creationId xmlns:a16="http://schemas.microsoft.com/office/drawing/2014/main" id="{A130661A-9B33-EFC8-C1D8-3046743430E6}"/>
              </a:ext>
            </a:extLst>
          </p:cNvPr>
          <p:cNvSpPr txBox="1"/>
          <p:nvPr/>
        </p:nvSpPr>
        <p:spPr>
          <a:xfrm>
            <a:off x="8446851" y="2091582"/>
            <a:ext cx="346953" cy="369332"/>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p:txBody>
      </p:sp>
      <p:sp>
        <p:nvSpPr>
          <p:cNvPr id="11" name="TextBox 10">
            <a:extLst>
              <a:ext uri="{FF2B5EF4-FFF2-40B4-BE49-F238E27FC236}">
                <a16:creationId xmlns:a16="http://schemas.microsoft.com/office/drawing/2014/main" id="{ED2ADF32-237F-159C-AF43-78F04AC13A6F}"/>
              </a:ext>
            </a:extLst>
          </p:cNvPr>
          <p:cNvSpPr txBox="1"/>
          <p:nvPr/>
        </p:nvSpPr>
        <p:spPr>
          <a:xfrm>
            <a:off x="9465013" y="2091582"/>
            <a:ext cx="469433" cy="369332"/>
          </a:xfrm>
          <a:prstGeom prst="rect">
            <a:avLst/>
          </a:prstGeom>
          <a:noFill/>
        </p:spPr>
        <p:txBody>
          <a:bodyPr wrap="square" rtlCol="0">
            <a:spAutoFit/>
          </a:bodyPr>
          <a:lstStyle/>
          <a:p>
            <a:pPr algn="ctr"/>
            <a:r>
              <a:rPr lang="en-US" dirty="0"/>
              <a:t>x</a:t>
            </a:r>
            <a:endParaRPr lang="en-CA" dirty="0"/>
          </a:p>
        </p:txBody>
      </p:sp>
      <p:sp>
        <p:nvSpPr>
          <p:cNvPr id="12" name="TextBox 11">
            <a:extLst>
              <a:ext uri="{FF2B5EF4-FFF2-40B4-BE49-F238E27FC236}">
                <a16:creationId xmlns:a16="http://schemas.microsoft.com/office/drawing/2014/main" id="{F6038B30-21B5-C6FF-863D-5677EB01486B}"/>
              </a:ext>
            </a:extLst>
          </p:cNvPr>
          <p:cNvSpPr txBox="1"/>
          <p:nvPr/>
        </p:nvSpPr>
        <p:spPr>
          <a:xfrm>
            <a:off x="9934446" y="2122359"/>
            <a:ext cx="676795" cy="307777"/>
          </a:xfrm>
          <a:prstGeom prst="rect">
            <a:avLst/>
          </a:prstGeom>
          <a:noFill/>
        </p:spPr>
        <p:txBody>
          <a:bodyPr wrap="square" rtlCol="0">
            <a:spAutoFit/>
          </a:bodyPr>
          <a:lstStyle/>
          <a:p>
            <a:pPr algn="ctr"/>
            <a:r>
              <a:rPr lang="en-US" sz="1400" b="1" dirty="0"/>
              <a:t>5</a:t>
            </a:r>
            <a:endParaRPr lang="en-CA" sz="1400" b="1" dirty="0"/>
          </a:p>
        </p:txBody>
      </p:sp>
      <p:sp>
        <p:nvSpPr>
          <p:cNvPr id="13" name="TextBox 12">
            <a:extLst>
              <a:ext uri="{FF2B5EF4-FFF2-40B4-BE49-F238E27FC236}">
                <a16:creationId xmlns:a16="http://schemas.microsoft.com/office/drawing/2014/main" id="{C338CD02-109E-542F-1E90-26AA998AC34F}"/>
              </a:ext>
            </a:extLst>
          </p:cNvPr>
          <p:cNvSpPr txBox="1"/>
          <p:nvPr/>
        </p:nvSpPr>
        <p:spPr>
          <a:xfrm>
            <a:off x="8968970" y="2091582"/>
            <a:ext cx="346953" cy="369332"/>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p:txBody>
      </p:sp>
    </p:spTree>
    <p:extLst>
      <p:ext uri="{BB962C8B-B14F-4D97-AF65-F5344CB8AC3E}">
        <p14:creationId xmlns:p14="http://schemas.microsoft.com/office/powerpoint/2010/main" val="286369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5" name="Picture 4" descr="A screenshot of a survey&#10;&#10;Description automatically generated">
            <a:extLst>
              <a:ext uri="{FF2B5EF4-FFF2-40B4-BE49-F238E27FC236}">
                <a16:creationId xmlns:a16="http://schemas.microsoft.com/office/drawing/2014/main" id="{73CC2A85-2E6B-AA0F-F117-A2BC2C6B0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758" y="1005630"/>
            <a:ext cx="9030483" cy="4846740"/>
          </a:xfrm>
          <a:prstGeom prst="rect">
            <a:avLst/>
          </a:prstGeom>
        </p:spPr>
      </p:pic>
      <p:sp>
        <p:nvSpPr>
          <p:cNvPr id="4" name="Speech Bubble: Rectangle 3">
            <a:extLst>
              <a:ext uri="{FF2B5EF4-FFF2-40B4-BE49-F238E27FC236}">
                <a16:creationId xmlns:a16="http://schemas.microsoft.com/office/drawing/2014/main" id="{B99A7F01-A18F-EA8C-66A1-014931BFA4D1}"/>
              </a:ext>
            </a:extLst>
          </p:cNvPr>
          <p:cNvSpPr/>
          <p:nvPr/>
        </p:nvSpPr>
        <p:spPr>
          <a:xfrm>
            <a:off x="690664" y="2975010"/>
            <a:ext cx="6643992" cy="765275"/>
          </a:xfrm>
          <a:prstGeom prst="wedgeRectCallout">
            <a:avLst>
              <a:gd name="adj1" fmla="val -20101"/>
              <a:gd name="adj2" fmla="val -58726"/>
            </a:avLst>
          </a:prstGeom>
          <a:solidFill>
            <a:srgbClr val="FADA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Guideline:</a:t>
            </a:r>
          </a:p>
          <a:p>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Completed hazard assessments must clearly report/describe existing and potential hazards and the majority of interview responses must confirm workers review of the information on hazard assessments. Both documentation and interviews must be confirmed to award points.</a:t>
            </a:r>
            <a:endParaRPr lang="en-US" sz="1100" dirty="0">
              <a:solidFill>
                <a:schemeClr val="tx1"/>
              </a:solidFill>
            </a:endParaRPr>
          </a:p>
        </p:txBody>
      </p:sp>
      <p:sp>
        <p:nvSpPr>
          <p:cNvPr id="6" name="TextBox 5">
            <a:extLst>
              <a:ext uri="{FF2B5EF4-FFF2-40B4-BE49-F238E27FC236}">
                <a16:creationId xmlns:a16="http://schemas.microsoft.com/office/drawing/2014/main" id="{679AA2FF-803D-665C-1CB2-7C45A0B458D4}"/>
              </a:ext>
            </a:extLst>
          </p:cNvPr>
          <p:cNvSpPr txBox="1"/>
          <p:nvPr/>
        </p:nvSpPr>
        <p:spPr>
          <a:xfrm>
            <a:off x="9532544" y="2551105"/>
            <a:ext cx="346953" cy="369332"/>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p:txBody>
      </p:sp>
      <p:sp>
        <p:nvSpPr>
          <p:cNvPr id="8" name="TextBox 7">
            <a:extLst>
              <a:ext uri="{FF2B5EF4-FFF2-40B4-BE49-F238E27FC236}">
                <a16:creationId xmlns:a16="http://schemas.microsoft.com/office/drawing/2014/main" id="{06E5C0C8-E13E-5BDA-4E1E-8F26E9A9A6AA}"/>
              </a:ext>
            </a:extLst>
          </p:cNvPr>
          <p:cNvSpPr txBox="1"/>
          <p:nvPr/>
        </p:nvSpPr>
        <p:spPr>
          <a:xfrm>
            <a:off x="8383348" y="2489550"/>
            <a:ext cx="469433" cy="369332"/>
          </a:xfrm>
          <a:prstGeom prst="rect">
            <a:avLst/>
          </a:prstGeom>
          <a:noFill/>
        </p:spPr>
        <p:txBody>
          <a:bodyPr wrap="square" rtlCol="0">
            <a:spAutoFit/>
          </a:bodyPr>
          <a:lstStyle/>
          <a:p>
            <a:pPr algn="ctr"/>
            <a:r>
              <a:rPr lang="en-US" dirty="0"/>
              <a:t>x</a:t>
            </a:r>
            <a:endParaRPr lang="en-CA" dirty="0"/>
          </a:p>
        </p:txBody>
      </p:sp>
      <p:sp>
        <p:nvSpPr>
          <p:cNvPr id="10" name="TextBox 9">
            <a:extLst>
              <a:ext uri="{FF2B5EF4-FFF2-40B4-BE49-F238E27FC236}">
                <a16:creationId xmlns:a16="http://schemas.microsoft.com/office/drawing/2014/main" id="{A1CFFD23-766C-CE89-358C-4831C92E3AC7}"/>
              </a:ext>
            </a:extLst>
          </p:cNvPr>
          <p:cNvSpPr txBox="1"/>
          <p:nvPr/>
        </p:nvSpPr>
        <p:spPr>
          <a:xfrm>
            <a:off x="9923362" y="2551105"/>
            <a:ext cx="676795" cy="307777"/>
          </a:xfrm>
          <a:prstGeom prst="rect">
            <a:avLst/>
          </a:prstGeom>
          <a:noFill/>
        </p:spPr>
        <p:txBody>
          <a:bodyPr wrap="square" rtlCol="0">
            <a:spAutoFit/>
          </a:bodyPr>
          <a:lstStyle/>
          <a:p>
            <a:pPr algn="ctr"/>
            <a:r>
              <a:rPr lang="en-US" sz="1400" b="1" dirty="0"/>
              <a:t>0</a:t>
            </a:r>
            <a:endParaRPr lang="en-CA" sz="1400" b="1" dirty="0"/>
          </a:p>
        </p:txBody>
      </p:sp>
    </p:spTree>
    <p:extLst>
      <p:ext uri="{BB962C8B-B14F-4D97-AF65-F5344CB8AC3E}">
        <p14:creationId xmlns:p14="http://schemas.microsoft.com/office/powerpoint/2010/main" val="134688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5" name="Picture 4" descr="A screenshot of a survey&#10;&#10;Description automatically generated">
            <a:extLst>
              <a:ext uri="{FF2B5EF4-FFF2-40B4-BE49-F238E27FC236}">
                <a16:creationId xmlns:a16="http://schemas.microsoft.com/office/drawing/2014/main" id="{73CC2A85-2E6B-AA0F-F117-A2BC2C6B0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758" y="1005630"/>
            <a:ext cx="9030483" cy="4846740"/>
          </a:xfrm>
          <a:prstGeom prst="rect">
            <a:avLst/>
          </a:prstGeom>
        </p:spPr>
      </p:pic>
      <p:sp>
        <p:nvSpPr>
          <p:cNvPr id="4" name="Speech Bubble: Rectangle 3">
            <a:extLst>
              <a:ext uri="{FF2B5EF4-FFF2-40B4-BE49-F238E27FC236}">
                <a16:creationId xmlns:a16="http://schemas.microsoft.com/office/drawing/2014/main" id="{B99A7F01-A18F-EA8C-66A1-014931BFA4D1}"/>
              </a:ext>
            </a:extLst>
          </p:cNvPr>
          <p:cNvSpPr/>
          <p:nvPr/>
        </p:nvSpPr>
        <p:spPr>
          <a:xfrm>
            <a:off x="743757" y="3417618"/>
            <a:ext cx="6643992" cy="765275"/>
          </a:xfrm>
          <a:prstGeom prst="wedgeRectCallout">
            <a:avLst>
              <a:gd name="adj1" fmla="val -20101"/>
              <a:gd name="adj2" fmla="val -58726"/>
            </a:avLst>
          </a:prstGeom>
          <a:solidFill>
            <a:srgbClr val="FADA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Guideline:</a:t>
            </a:r>
          </a:p>
          <a:p>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Completed hazard assessments must show that risks are assessed/evaluated prior to work being performed. An example of an assessment/evaluation could include hazard ranking using frequency, severity, or probability ranking.</a:t>
            </a:r>
            <a:endParaRPr lang="en-US" sz="1100" dirty="0">
              <a:solidFill>
                <a:schemeClr val="tx1"/>
              </a:solidFill>
            </a:endParaRPr>
          </a:p>
        </p:txBody>
      </p:sp>
      <p:sp>
        <p:nvSpPr>
          <p:cNvPr id="6" name="TextBox 5">
            <a:extLst>
              <a:ext uri="{FF2B5EF4-FFF2-40B4-BE49-F238E27FC236}">
                <a16:creationId xmlns:a16="http://schemas.microsoft.com/office/drawing/2014/main" id="{679AA2FF-803D-665C-1CB2-7C45A0B458D4}"/>
              </a:ext>
            </a:extLst>
          </p:cNvPr>
          <p:cNvSpPr txBox="1"/>
          <p:nvPr/>
        </p:nvSpPr>
        <p:spPr>
          <a:xfrm>
            <a:off x="8515696" y="2946043"/>
            <a:ext cx="346953" cy="369332"/>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p:txBody>
      </p:sp>
      <p:sp>
        <p:nvSpPr>
          <p:cNvPr id="10" name="TextBox 9">
            <a:extLst>
              <a:ext uri="{FF2B5EF4-FFF2-40B4-BE49-F238E27FC236}">
                <a16:creationId xmlns:a16="http://schemas.microsoft.com/office/drawing/2014/main" id="{A1CFFD23-766C-CE89-358C-4831C92E3AC7}"/>
              </a:ext>
            </a:extLst>
          </p:cNvPr>
          <p:cNvSpPr txBox="1"/>
          <p:nvPr/>
        </p:nvSpPr>
        <p:spPr>
          <a:xfrm>
            <a:off x="9934446" y="2946043"/>
            <a:ext cx="676795" cy="307777"/>
          </a:xfrm>
          <a:prstGeom prst="rect">
            <a:avLst/>
          </a:prstGeom>
          <a:noFill/>
        </p:spPr>
        <p:txBody>
          <a:bodyPr wrap="square" rtlCol="0">
            <a:spAutoFit/>
          </a:bodyPr>
          <a:lstStyle/>
          <a:p>
            <a:pPr algn="ctr"/>
            <a:r>
              <a:rPr lang="en-US" sz="1400" b="1" dirty="0"/>
              <a:t>3</a:t>
            </a:r>
            <a:endParaRPr lang="en-CA" sz="1400" b="1" dirty="0"/>
          </a:p>
        </p:txBody>
      </p:sp>
    </p:spTree>
    <p:extLst>
      <p:ext uri="{BB962C8B-B14F-4D97-AF65-F5344CB8AC3E}">
        <p14:creationId xmlns:p14="http://schemas.microsoft.com/office/powerpoint/2010/main" val="204598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5" name="Picture 4" descr="A screenshot of a survey&#10;&#10;Description automatically generated">
            <a:extLst>
              <a:ext uri="{FF2B5EF4-FFF2-40B4-BE49-F238E27FC236}">
                <a16:creationId xmlns:a16="http://schemas.microsoft.com/office/drawing/2014/main" id="{73CC2A85-2E6B-AA0F-F117-A2BC2C6B0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758" y="1005630"/>
            <a:ext cx="9030483" cy="4846740"/>
          </a:xfrm>
          <a:prstGeom prst="rect">
            <a:avLst/>
          </a:prstGeom>
        </p:spPr>
      </p:pic>
      <p:sp>
        <p:nvSpPr>
          <p:cNvPr id="6" name="TextBox 5">
            <a:extLst>
              <a:ext uri="{FF2B5EF4-FFF2-40B4-BE49-F238E27FC236}">
                <a16:creationId xmlns:a16="http://schemas.microsoft.com/office/drawing/2014/main" id="{679AA2FF-803D-665C-1CB2-7C45A0B458D4}"/>
              </a:ext>
            </a:extLst>
          </p:cNvPr>
          <p:cNvSpPr txBox="1"/>
          <p:nvPr/>
        </p:nvSpPr>
        <p:spPr>
          <a:xfrm>
            <a:off x="8486077" y="3356758"/>
            <a:ext cx="346953" cy="369332"/>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p:txBody>
      </p:sp>
      <p:sp>
        <p:nvSpPr>
          <p:cNvPr id="8" name="TextBox 7">
            <a:extLst>
              <a:ext uri="{FF2B5EF4-FFF2-40B4-BE49-F238E27FC236}">
                <a16:creationId xmlns:a16="http://schemas.microsoft.com/office/drawing/2014/main" id="{06E5C0C8-E13E-5BDA-4E1E-8F26E9A9A6AA}"/>
              </a:ext>
            </a:extLst>
          </p:cNvPr>
          <p:cNvSpPr txBox="1"/>
          <p:nvPr/>
        </p:nvSpPr>
        <p:spPr>
          <a:xfrm>
            <a:off x="9449932" y="3325981"/>
            <a:ext cx="469433" cy="369332"/>
          </a:xfrm>
          <a:prstGeom prst="rect">
            <a:avLst/>
          </a:prstGeom>
          <a:noFill/>
        </p:spPr>
        <p:txBody>
          <a:bodyPr wrap="square" rtlCol="0">
            <a:spAutoFit/>
          </a:bodyPr>
          <a:lstStyle/>
          <a:p>
            <a:pPr algn="ctr"/>
            <a:r>
              <a:rPr lang="en-US" dirty="0"/>
              <a:t>x</a:t>
            </a:r>
            <a:endParaRPr lang="en-CA" dirty="0"/>
          </a:p>
        </p:txBody>
      </p:sp>
      <p:sp>
        <p:nvSpPr>
          <p:cNvPr id="10" name="TextBox 9">
            <a:extLst>
              <a:ext uri="{FF2B5EF4-FFF2-40B4-BE49-F238E27FC236}">
                <a16:creationId xmlns:a16="http://schemas.microsoft.com/office/drawing/2014/main" id="{A1CFFD23-766C-CE89-358C-4831C92E3AC7}"/>
              </a:ext>
            </a:extLst>
          </p:cNvPr>
          <p:cNvSpPr txBox="1"/>
          <p:nvPr/>
        </p:nvSpPr>
        <p:spPr>
          <a:xfrm>
            <a:off x="9926905" y="3387536"/>
            <a:ext cx="676795" cy="307777"/>
          </a:xfrm>
          <a:prstGeom prst="rect">
            <a:avLst/>
          </a:prstGeom>
          <a:noFill/>
        </p:spPr>
        <p:txBody>
          <a:bodyPr wrap="square" rtlCol="0">
            <a:spAutoFit/>
          </a:bodyPr>
          <a:lstStyle/>
          <a:p>
            <a:pPr algn="ctr"/>
            <a:r>
              <a:rPr lang="en-US" sz="1400" b="1" dirty="0"/>
              <a:t>3</a:t>
            </a:r>
            <a:endParaRPr lang="en-CA" sz="1400" b="1" dirty="0"/>
          </a:p>
        </p:txBody>
      </p:sp>
      <p:sp>
        <p:nvSpPr>
          <p:cNvPr id="16" name="Speech Bubble: Rectangle 15">
            <a:extLst>
              <a:ext uri="{FF2B5EF4-FFF2-40B4-BE49-F238E27FC236}">
                <a16:creationId xmlns:a16="http://schemas.microsoft.com/office/drawing/2014/main" id="{E9AD067E-655D-ACEB-C441-730C11332096}"/>
              </a:ext>
            </a:extLst>
          </p:cNvPr>
          <p:cNvSpPr/>
          <p:nvPr/>
        </p:nvSpPr>
        <p:spPr>
          <a:xfrm>
            <a:off x="838200" y="3879683"/>
            <a:ext cx="6593732" cy="1489983"/>
          </a:xfrm>
          <a:prstGeom prst="wedgeRectCallout">
            <a:avLst>
              <a:gd name="adj1" fmla="val -20101"/>
              <a:gd name="adj2" fmla="val -58726"/>
            </a:avLst>
          </a:prstGeom>
          <a:solidFill>
            <a:srgbClr val="FADA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100" b="1" dirty="0">
              <a:solidFill>
                <a:schemeClr val="tx1"/>
              </a:solidFill>
            </a:endParaRPr>
          </a:p>
        </p:txBody>
      </p:sp>
      <p:graphicFrame>
        <p:nvGraphicFramePr>
          <p:cNvPr id="20" name="Table 19">
            <a:extLst>
              <a:ext uri="{FF2B5EF4-FFF2-40B4-BE49-F238E27FC236}">
                <a16:creationId xmlns:a16="http://schemas.microsoft.com/office/drawing/2014/main" id="{B5F650EB-F278-1EB1-C0C8-CD003638D54E}"/>
              </a:ext>
            </a:extLst>
          </p:cNvPr>
          <p:cNvGraphicFramePr>
            <a:graphicFrameLocks noGrp="1"/>
          </p:cNvGraphicFramePr>
          <p:nvPr>
            <p:extLst>
              <p:ext uri="{D42A27DB-BD31-4B8C-83A1-F6EECF244321}">
                <p14:modId xmlns:p14="http://schemas.microsoft.com/office/powerpoint/2010/main" val="1217070581"/>
              </p:ext>
            </p:extLst>
          </p:nvPr>
        </p:nvGraphicFramePr>
        <p:xfrm>
          <a:off x="838200" y="3879684"/>
          <a:ext cx="6506183" cy="1412163"/>
        </p:xfrm>
        <a:graphic>
          <a:graphicData uri="http://schemas.openxmlformats.org/drawingml/2006/table">
            <a:tbl>
              <a:tblPr/>
              <a:tblGrid>
                <a:gridCol w="6506183">
                  <a:extLst>
                    <a:ext uri="{9D8B030D-6E8A-4147-A177-3AD203B41FA5}">
                      <a16:colId xmlns:a16="http://schemas.microsoft.com/office/drawing/2014/main" val="1960766758"/>
                    </a:ext>
                  </a:extLst>
                </a:gridCol>
              </a:tblGrid>
              <a:tr h="1412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Guideline:</a:t>
                      </a:r>
                    </a:p>
                    <a:p>
                      <a:pPr algn="l"/>
                      <a:r>
                        <a:rPr lang="en-US" sz="1100" dirty="0">
                          <a:effectLst/>
                          <a:latin typeface="Calibri" panose="020F0502020204030204" pitchFamily="34" charset="0"/>
                          <a:ea typeface="Calibri" panose="020F0502020204030204" pitchFamily="34" charset="0"/>
                          <a:cs typeface="Times New Roman" panose="02020603050405020304" pitchFamily="18" charset="0"/>
                        </a:rPr>
                        <a:t>Documentation must show that risks on hazard assessments are reassessed/re-evaluated when people, equipment, material, environment, or processes are changed. The frequency of this type of assessment will depend on how often changes occur. The hazard assessment commonly used before each day, or each task, is a good example of an ongoing risk assessment process. </a:t>
                      </a:r>
                      <a:endParaRPr lang="en-CA" sz="1100" dirty="0">
                        <a:effectLst/>
                        <a:latin typeface="Calibri" panose="020F0502020204030204" pitchFamily="34" charset="0"/>
                        <a:ea typeface="Calibri" panose="020F0502020204030204" pitchFamily="34" charset="0"/>
                      </a:endParaRPr>
                    </a:p>
                    <a:p>
                      <a:pPr marL="171450" indent="-171450" algn="l">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Award three (3) points based on documentation of completed ongoing risk assessments from the same worksite location as applicable. </a:t>
                      </a:r>
                    </a:p>
                    <a:p>
                      <a:pPr marL="171450" indent="-171450" algn="l">
                        <a:buFontTx/>
                        <a:buChar char="-"/>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Award three (3) points </a:t>
                      </a: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based on the majority of positive interview responses</a:t>
                      </a:r>
                      <a:endParaRPr lang="en-CA" sz="1100" dirty="0">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4156707421"/>
                  </a:ext>
                </a:extLst>
              </a:tr>
            </a:tbl>
          </a:graphicData>
        </a:graphic>
      </p:graphicFrame>
    </p:spTree>
    <p:extLst>
      <p:ext uri="{BB962C8B-B14F-4D97-AF65-F5344CB8AC3E}">
        <p14:creationId xmlns:p14="http://schemas.microsoft.com/office/powerpoint/2010/main" val="50412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CEAC1-6856-C268-AB8F-A2D1C3F30ED7}"/>
              </a:ext>
            </a:extLst>
          </p:cNvPr>
          <p:cNvSpPr>
            <a:spLocks noGrp="1"/>
          </p:cNvSpPr>
          <p:nvPr>
            <p:ph idx="1"/>
          </p:nvPr>
        </p:nvSpPr>
        <p:spPr>
          <a:xfrm>
            <a:off x="716280" y="1775910"/>
            <a:ext cx="9982200" cy="3264535"/>
          </a:xfrm>
        </p:spPr>
        <p:txBody>
          <a:bodyPr>
            <a:normAutofit/>
          </a:bodyPr>
          <a:lstStyle/>
          <a:p>
            <a:r>
              <a:rPr lang="en-US" dirty="0"/>
              <a:t>Construction Safety Nova Scotia (CSNS) is an industry funded not-for-profit association focused on improving occupational health and safety in the construction sector. </a:t>
            </a:r>
          </a:p>
          <a:p>
            <a:r>
              <a:rPr lang="en-US" dirty="0"/>
              <a:t>All companies with a current WCB account under the construction industry classification codes 4011-4499 and 3551 are automatically members due to the levies they pay to the WCB. </a:t>
            </a:r>
            <a:endParaRPr lang="en-CA" dirty="0"/>
          </a:p>
        </p:txBody>
      </p:sp>
      <p:sp>
        <p:nvSpPr>
          <p:cNvPr id="6" name="Rectangle 5">
            <a:extLst>
              <a:ext uri="{FF2B5EF4-FFF2-40B4-BE49-F238E27FC236}">
                <a16:creationId xmlns:a16="http://schemas.microsoft.com/office/drawing/2014/main" id="{15294AEC-3B4A-111A-2986-312EDE275FA3}"/>
              </a:ext>
            </a:extLst>
          </p:cNvPr>
          <p:cNvSpPr/>
          <p:nvPr/>
        </p:nvSpPr>
        <p:spPr>
          <a:xfrm flipV="1">
            <a:off x="2955636" y="5490125"/>
            <a:ext cx="9236364" cy="1376218"/>
          </a:xfrm>
          <a:prstGeom prst="rect">
            <a:avLst/>
          </a:prstGeom>
          <a:solidFill>
            <a:srgbClr val="5BAE5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solidFill>
            </a:endParaRPr>
          </a:p>
        </p:txBody>
      </p:sp>
      <p:sp>
        <p:nvSpPr>
          <p:cNvPr id="4" name="Right Triangle 3">
            <a:extLst>
              <a:ext uri="{FF2B5EF4-FFF2-40B4-BE49-F238E27FC236}">
                <a16:creationId xmlns:a16="http://schemas.microsoft.com/office/drawing/2014/main" id="{20727CA9-6E13-AC3F-BF63-272ADED9A956}"/>
              </a:ext>
            </a:extLst>
          </p:cNvPr>
          <p:cNvSpPr/>
          <p:nvPr/>
        </p:nvSpPr>
        <p:spPr>
          <a:xfrm>
            <a:off x="35329" y="4594198"/>
            <a:ext cx="12192000" cy="2272145"/>
          </a:xfrm>
          <a:prstGeom prst="rtTriangle">
            <a:avLst/>
          </a:prstGeom>
          <a:solidFill>
            <a:srgbClr val="002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ight Triangle 4">
            <a:extLst>
              <a:ext uri="{FF2B5EF4-FFF2-40B4-BE49-F238E27FC236}">
                <a16:creationId xmlns:a16="http://schemas.microsoft.com/office/drawing/2014/main" id="{E5D021AC-BC4E-F836-162C-8E21B25FDD23}"/>
              </a:ext>
            </a:extLst>
          </p:cNvPr>
          <p:cNvSpPr/>
          <p:nvPr/>
        </p:nvSpPr>
        <p:spPr>
          <a:xfrm rot="10800000" flipV="1">
            <a:off x="3037147" y="5493557"/>
            <a:ext cx="9190182" cy="1366983"/>
          </a:xfrm>
          <a:prstGeom prst="rtTriangle">
            <a:avLst/>
          </a:prstGeom>
          <a:solidFill>
            <a:srgbClr val="ED7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close up of a sign&#10;&#10;Description automatically generated">
            <a:extLst>
              <a:ext uri="{FF2B5EF4-FFF2-40B4-BE49-F238E27FC236}">
                <a16:creationId xmlns:a16="http://schemas.microsoft.com/office/drawing/2014/main" id="{43048D0D-005E-8600-80CB-779F960D5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8928" y="5614940"/>
            <a:ext cx="1197743" cy="1124218"/>
          </a:xfrm>
          <a:prstGeom prst="rect">
            <a:avLst/>
          </a:prstGeom>
        </p:spPr>
      </p:pic>
      <p:sp>
        <p:nvSpPr>
          <p:cNvPr id="10" name="TextBox 9">
            <a:extLst>
              <a:ext uri="{FF2B5EF4-FFF2-40B4-BE49-F238E27FC236}">
                <a16:creationId xmlns:a16="http://schemas.microsoft.com/office/drawing/2014/main" id="{8F1C13DD-5CA9-7C32-B8B0-FD13DA6C9E16}"/>
              </a:ext>
            </a:extLst>
          </p:cNvPr>
          <p:cNvSpPr txBox="1"/>
          <p:nvPr/>
        </p:nvSpPr>
        <p:spPr>
          <a:xfrm>
            <a:off x="-199292" y="489241"/>
            <a:ext cx="12187380" cy="707886"/>
          </a:xfrm>
          <a:prstGeom prst="rect">
            <a:avLst/>
          </a:prstGeom>
          <a:noFill/>
        </p:spPr>
        <p:txBody>
          <a:bodyPr wrap="square" rtlCol="0">
            <a:spAutoFit/>
          </a:bodyPr>
          <a:lstStyle/>
          <a:p>
            <a:pPr algn="ctr"/>
            <a:r>
              <a:rPr lang="en-CA" sz="4000" b="1" dirty="0">
                <a:solidFill>
                  <a:srgbClr val="00275C"/>
                </a:solidFill>
                <a:latin typeface="Montserrat" panose="00000500000000000000" pitchFamily="2" charset="0"/>
              </a:rPr>
              <a:t>About CSNS</a:t>
            </a:r>
          </a:p>
        </p:txBody>
      </p:sp>
      <p:cxnSp>
        <p:nvCxnSpPr>
          <p:cNvPr id="11" name="Straight Connector 10">
            <a:extLst>
              <a:ext uri="{FF2B5EF4-FFF2-40B4-BE49-F238E27FC236}">
                <a16:creationId xmlns:a16="http://schemas.microsoft.com/office/drawing/2014/main" id="{EF89B2CA-E945-84AA-AC65-E1B73AB40CCF}"/>
              </a:ext>
            </a:extLst>
          </p:cNvPr>
          <p:cNvCxnSpPr>
            <a:cxnSpLocks/>
          </p:cNvCxnSpPr>
          <p:nvPr/>
        </p:nvCxnSpPr>
        <p:spPr>
          <a:xfrm>
            <a:off x="3742441" y="1157368"/>
            <a:ext cx="4779390" cy="4454"/>
          </a:xfrm>
          <a:prstGeom prst="line">
            <a:avLst/>
          </a:prstGeom>
          <a:ln w="19050">
            <a:solidFill>
              <a:srgbClr val="ED7922"/>
            </a:solidFill>
          </a:ln>
          <a:effectLst>
            <a:outerShdw sx="1000" sy="1000" algn="ctr"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481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5" name="Picture 4" descr="A screenshot of a survey&#10;&#10;Description automatically generated">
            <a:extLst>
              <a:ext uri="{FF2B5EF4-FFF2-40B4-BE49-F238E27FC236}">
                <a16:creationId xmlns:a16="http://schemas.microsoft.com/office/drawing/2014/main" id="{73CC2A85-2E6B-AA0F-F117-A2BC2C6B0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758" y="1005630"/>
            <a:ext cx="9030483" cy="4846740"/>
          </a:xfrm>
          <a:prstGeom prst="rect">
            <a:avLst/>
          </a:prstGeom>
        </p:spPr>
      </p:pic>
      <p:sp>
        <p:nvSpPr>
          <p:cNvPr id="6" name="TextBox 5">
            <a:extLst>
              <a:ext uri="{FF2B5EF4-FFF2-40B4-BE49-F238E27FC236}">
                <a16:creationId xmlns:a16="http://schemas.microsoft.com/office/drawing/2014/main" id="{679AA2FF-803D-665C-1CB2-7C45A0B458D4}"/>
              </a:ext>
            </a:extLst>
          </p:cNvPr>
          <p:cNvSpPr txBox="1"/>
          <p:nvPr/>
        </p:nvSpPr>
        <p:spPr>
          <a:xfrm>
            <a:off x="8965673" y="5442849"/>
            <a:ext cx="346953" cy="369332"/>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p:txBody>
      </p:sp>
      <p:sp>
        <p:nvSpPr>
          <p:cNvPr id="8" name="TextBox 7">
            <a:extLst>
              <a:ext uri="{FF2B5EF4-FFF2-40B4-BE49-F238E27FC236}">
                <a16:creationId xmlns:a16="http://schemas.microsoft.com/office/drawing/2014/main" id="{06E5C0C8-E13E-5BDA-4E1E-8F26E9A9A6AA}"/>
              </a:ext>
            </a:extLst>
          </p:cNvPr>
          <p:cNvSpPr txBox="1"/>
          <p:nvPr/>
        </p:nvSpPr>
        <p:spPr>
          <a:xfrm>
            <a:off x="8418419" y="5402674"/>
            <a:ext cx="469433" cy="369332"/>
          </a:xfrm>
          <a:prstGeom prst="rect">
            <a:avLst/>
          </a:prstGeom>
          <a:noFill/>
        </p:spPr>
        <p:txBody>
          <a:bodyPr wrap="square" rtlCol="0">
            <a:spAutoFit/>
          </a:bodyPr>
          <a:lstStyle/>
          <a:p>
            <a:pPr algn="ctr"/>
            <a:r>
              <a:rPr lang="en-US" dirty="0"/>
              <a:t>x</a:t>
            </a:r>
            <a:endParaRPr lang="en-CA" dirty="0"/>
          </a:p>
        </p:txBody>
      </p:sp>
      <p:sp>
        <p:nvSpPr>
          <p:cNvPr id="10" name="TextBox 9">
            <a:extLst>
              <a:ext uri="{FF2B5EF4-FFF2-40B4-BE49-F238E27FC236}">
                <a16:creationId xmlns:a16="http://schemas.microsoft.com/office/drawing/2014/main" id="{A1CFFD23-766C-CE89-358C-4831C92E3AC7}"/>
              </a:ext>
            </a:extLst>
          </p:cNvPr>
          <p:cNvSpPr txBox="1"/>
          <p:nvPr/>
        </p:nvSpPr>
        <p:spPr>
          <a:xfrm>
            <a:off x="9934446" y="5464229"/>
            <a:ext cx="676795" cy="307777"/>
          </a:xfrm>
          <a:prstGeom prst="rect">
            <a:avLst/>
          </a:prstGeom>
          <a:noFill/>
        </p:spPr>
        <p:txBody>
          <a:bodyPr wrap="square" rtlCol="0">
            <a:spAutoFit/>
          </a:bodyPr>
          <a:lstStyle/>
          <a:p>
            <a:pPr algn="ctr"/>
            <a:r>
              <a:rPr lang="en-US" sz="1400" b="1" dirty="0"/>
              <a:t>4</a:t>
            </a:r>
            <a:endParaRPr lang="en-CA" sz="1400" b="1" dirty="0"/>
          </a:p>
        </p:txBody>
      </p:sp>
      <p:sp>
        <p:nvSpPr>
          <p:cNvPr id="16" name="Speech Bubble: Rectangle 15">
            <a:extLst>
              <a:ext uri="{FF2B5EF4-FFF2-40B4-BE49-F238E27FC236}">
                <a16:creationId xmlns:a16="http://schemas.microsoft.com/office/drawing/2014/main" id="{E9AD067E-655D-ACEB-C441-730C11332096}"/>
              </a:ext>
            </a:extLst>
          </p:cNvPr>
          <p:cNvSpPr/>
          <p:nvPr/>
        </p:nvSpPr>
        <p:spPr>
          <a:xfrm>
            <a:off x="838200" y="4160084"/>
            <a:ext cx="6593732" cy="1130498"/>
          </a:xfrm>
          <a:prstGeom prst="wedgeRectCallout">
            <a:avLst>
              <a:gd name="adj1" fmla="val -20248"/>
              <a:gd name="adj2" fmla="val 59444"/>
            </a:avLst>
          </a:prstGeom>
          <a:solidFill>
            <a:srgbClr val="FADA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Guideline:</a:t>
            </a:r>
          </a:p>
          <a:p>
            <a:r>
              <a:rPr lang="en-US" sz="1100" dirty="0">
                <a:solidFill>
                  <a:schemeClr val="tx1"/>
                </a:solidFill>
                <a:effectLst/>
                <a:latin typeface="Calibri" panose="020F0502020204030204" pitchFamily="34" charset="0"/>
                <a:ea typeface="Calibri" panose="020F0502020204030204" pitchFamily="34" charset="0"/>
              </a:rPr>
              <a:t>Once hazards are identified, appropriate controls must be put in place. Verify the methods of control follow the hierarchy of controls (elimination, substitution, engineering controls, administrative controls, personal protective equipment).  Verify through documentation showing hierarchy of controls was used to determine the appropriate control method. Points may also be awarded by verifying workers are following the controls identified on the hazard assessment for the job/task.</a:t>
            </a:r>
            <a:endParaRPr lang="en-US" sz="1100" b="1" dirty="0">
              <a:solidFill>
                <a:schemeClr val="tx1"/>
              </a:solidFill>
            </a:endParaRPr>
          </a:p>
        </p:txBody>
      </p:sp>
    </p:spTree>
    <p:extLst>
      <p:ext uri="{BB962C8B-B14F-4D97-AF65-F5344CB8AC3E}">
        <p14:creationId xmlns:p14="http://schemas.microsoft.com/office/powerpoint/2010/main" val="63697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4" name="Picture 3" descr="A screenshot of a computer">
            <a:extLst>
              <a:ext uri="{FF2B5EF4-FFF2-40B4-BE49-F238E27FC236}">
                <a16:creationId xmlns:a16="http://schemas.microsoft.com/office/drawing/2014/main" id="{50B36A6D-0E9A-AF56-3232-ECAD127BE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282" y="1238481"/>
            <a:ext cx="8931414" cy="1432684"/>
          </a:xfrm>
          <a:prstGeom prst="rect">
            <a:avLst/>
          </a:prstGeom>
        </p:spPr>
      </p:pic>
      <p:sp>
        <p:nvSpPr>
          <p:cNvPr id="2" name="TextBox 1">
            <a:extLst>
              <a:ext uri="{FF2B5EF4-FFF2-40B4-BE49-F238E27FC236}">
                <a16:creationId xmlns:a16="http://schemas.microsoft.com/office/drawing/2014/main" id="{8872EE60-DFBC-A05B-86BB-6E8CB4AD5FBF}"/>
              </a:ext>
            </a:extLst>
          </p:cNvPr>
          <p:cNvSpPr txBox="1"/>
          <p:nvPr/>
        </p:nvSpPr>
        <p:spPr>
          <a:xfrm>
            <a:off x="9403418" y="2028377"/>
            <a:ext cx="346953" cy="369332"/>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p:txBody>
      </p:sp>
      <p:sp>
        <p:nvSpPr>
          <p:cNvPr id="3" name="TextBox 2">
            <a:extLst>
              <a:ext uri="{FF2B5EF4-FFF2-40B4-BE49-F238E27FC236}">
                <a16:creationId xmlns:a16="http://schemas.microsoft.com/office/drawing/2014/main" id="{8E86398C-56FB-5E42-F15B-67408AF07592}"/>
              </a:ext>
            </a:extLst>
          </p:cNvPr>
          <p:cNvSpPr txBox="1"/>
          <p:nvPr/>
        </p:nvSpPr>
        <p:spPr>
          <a:xfrm>
            <a:off x="9391664" y="2184783"/>
            <a:ext cx="346953" cy="369332"/>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p:txBody>
      </p:sp>
      <p:sp>
        <p:nvSpPr>
          <p:cNvPr id="5" name="TextBox 4">
            <a:extLst>
              <a:ext uri="{FF2B5EF4-FFF2-40B4-BE49-F238E27FC236}">
                <a16:creationId xmlns:a16="http://schemas.microsoft.com/office/drawing/2014/main" id="{549AEC2C-36B1-F123-00E6-E2ADA1740351}"/>
              </a:ext>
            </a:extLst>
          </p:cNvPr>
          <p:cNvSpPr txBox="1"/>
          <p:nvPr/>
        </p:nvSpPr>
        <p:spPr>
          <a:xfrm>
            <a:off x="9330423" y="2360358"/>
            <a:ext cx="469433" cy="369332"/>
          </a:xfrm>
          <a:prstGeom prst="rect">
            <a:avLst/>
          </a:prstGeom>
          <a:noFill/>
        </p:spPr>
        <p:txBody>
          <a:bodyPr wrap="square" rtlCol="0">
            <a:spAutoFit/>
          </a:bodyPr>
          <a:lstStyle/>
          <a:p>
            <a:pPr algn="ctr"/>
            <a:r>
              <a:rPr lang="en-US" dirty="0"/>
              <a:t>x</a:t>
            </a:r>
            <a:endParaRPr lang="en-CA" dirty="0"/>
          </a:p>
        </p:txBody>
      </p:sp>
    </p:spTree>
    <p:extLst>
      <p:ext uri="{BB962C8B-B14F-4D97-AF65-F5344CB8AC3E}">
        <p14:creationId xmlns:p14="http://schemas.microsoft.com/office/powerpoint/2010/main" val="106576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Design</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3"/>
          <a:srcRect r="1293" b="6655"/>
          <a:stretch/>
        </p:blipFill>
        <p:spPr>
          <a:xfrm>
            <a:off x="1" y="4903177"/>
            <a:ext cx="12192000" cy="1954823"/>
          </a:xfrm>
          <a:prstGeom prst="rect">
            <a:avLst/>
          </a:prstGeom>
        </p:spPr>
      </p:pic>
      <p:pic>
        <p:nvPicPr>
          <p:cNvPr id="4" name="Picture 3" descr="A screenshot of a survey&#10;&#10;Description automatically generated">
            <a:extLst>
              <a:ext uri="{FF2B5EF4-FFF2-40B4-BE49-F238E27FC236}">
                <a16:creationId xmlns:a16="http://schemas.microsoft.com/office/drawing/2014/main" id="{528B937A-A387-B397-5638-EE50EF65B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758" y="799872"/>
            <a:ext cx="9030483" cy="5258256"/>
          </a:xfrm>
          <a:prstGeom prst="rect">
            <a:avLst/>
          </a:prstGeom>
        </p:spPr>
      </p:pic>
      <p:sp>
        <p:nvSpPr>
          <p:cNvPr id="2" name="TextBox 1">
            <a:extLst>
              <a:ext uri="{FF2B5EF4-FFF2-40B4-BE49-F238E27FC236}">
                <a16:creationId xmlns:a16="http://schemas.microsoft.com/office/drawing/2014/main" id="{5F71E5FA-393B-E0D0-BABE-4E7C837F8E04}"/>
              </a:ext>
            </a:extLst>
          </p:cNvPr>
          <p:cNvSpPr txBox="1"/>
          <p:nvPr/>
        </p:nvSpPr>
        <p:spPr>
          <a:xfrm>
            <a:off x="7821038" y="1585491"/>
            <a:ext cx="885218" cy="369332"/>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p:txBody>
      </p:sp>
      <p:sp>
        <p:nvSpPr>
          <p:cNvPr id="3" name="TextBox 2">
            <a:extLst>
              <a:ext uri="{FF2B5EF4-FFF2-40B4-BE49-F238E27FC236}">
                <a16:creationId xmlns:a16="http://schemas.microsoft.com/office/drawing/2014/main" id="{FE5BE79B-2C32-9A89-FCAC-B2684A5FAC95}"/>
              </a:ext>
            </a:extLst>
          </p:cNvPr>
          <p:cNvSpPr txBox="1"/>
          <p:nvPr/>
        </p:nvSpPr>
        <p:spPr>
          <a:xfrm>
            <a:off x="8755251" y="1569928"/>
            <a:ext cx="885218" cy="1477328"/>
          </a:xfrm>
          <a:prstGeom prst="rect">
            <a:avLst/>
          </a:prstGeom>
          <a:noFill/>
        </p:spPr>
        <p:txBody>
          <a:bodyPr wrap="square">
            <a:spAutoFit/>
          </a:bodyPr>
          <a:lstStyle/>
          <a:p>
            <a:r>
              <a:rPr lang="en-US" sz="1800" dirty="0">
                <a:effectLst/>
                <a:sym typeface="Wingdings" panose="05000000000000000000" pitchFamily="2" charset="2"/>
              </a:rPr>
              <a:t></a:t>
            </a:r>
            <a:endParaRPr lang="en-CA" dirty="0"/>
          </a:p>
          <a:p>
            <a:endParaRPr lang="en-CA" dirty="0"/>
          </a:p>
          <a:p>
            <a:pPr algn="ctr"/>
            <a:endParaRPr lang="en-CA" dirty="0"/>
          </a:p>
          <a:p>
            <a:pPr algn="ctr"/>
            <a:endParaRPr lang="en-CA" dirty="0"/>
          </a:p>
          <a:p>
            <a:pPr algn="ctr"/>
            <a:endParaRPr lang="en-CA" dirty="0"/>
          </a:p>
        </p:txBody>
      </p:sp>
      <p:sp>
        <p:nvSpPr>
          <p:cNvPr id="8" name="TextBox 7">
            <a:extLst>
              <a:ext uri="{FF2B5EF4-FFF2-40B4-BE49-F238E27FC236}">
                <a16:creationId xmlns:a16="http://schemas.microsoft.com/office/drawing/2014/main" id="{41B4156E-23D0-E786-1DD6-459A3854D01C}"/>
              </a:ext>
            </a:extLst>
          </p:cNvPr>
          <p:cNvSpPr txBox="1"/>
          <p:nvPr/>
        </p:nvSpPr>
        <p:spPr>
          <a:xfrm>
            <a:off x="7821038" y="4178413"/>
            <a:ext cx="885218" cy="646331"/>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a:p>
            <a:pPr algn="ctr"/>
            <a:endParaRPr lang="en-CA" dirty="0"/>
          </a:p>
        </p:txBody>
      </p:sp>
      <p:sp>
        <p:nvSpPr>
          <p:cNvPr id="10" name="TextBox 9">
            <a:extLst>
              <a:ext uri="{FF2B5EF4-FFF2-40B4-BE49-F238E27FC236}">
                <a16:creationId xmlns:a16="http://schemas.microsoft.com/office/drawing/2014/main" id="{E7B02FED-D22B-E02A-AC1E-9D112CC3FB68}"/>
              </a:ext>
            </a:extLst>
          </p:cNvPr>
          <p:cNvSpPr txBox="1"/>
          <p:nvPr/>
        </p:nvSpPr>
        <p:spPr>
          <a:xfrm>
            <a:off x="8706256" y="4178413"/>
            <a:ext cx="885218" cy="1200329"/>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a:p>
            <a:pPr algn="ctr"/>
            <a:endParaRPr lang="en-CA" dirty="0"/>
          </a:p>
          <a:p>
            <a:pPr algn="ctr"/>
            <a:endParaRPr lang="en-CA" dirty="0"/>
          </a:p>
          <a:p>
            <a:pPr algn="ctr"/>
            <a:endParaRPr lang="en-CA" dirty="0"/>
          </a:p>
        </p:txBody>
      </p:sp>
      <p:sp>
        <p:nvSpPr>
          <p:cNvPr id="11" name="TextBox 10">
            <a:extLst>
              <a:ext uri="{FF2B5EF4-FFF2-40B4-BE49-F238E27FC236}">
                <a16:creationId xmlns:a16="http://schemas.microsoft.com/office/drawing/2014/main" id="{BCDC38B8-45E8-8C97-A2BB-255367C9AF54}"/>
              </a:ext>
            </a:extLst>
          </p:cNvPr>
          <p:cNvSpPr txBox="1"/>
          <p:nvPr/>
        </p:nvSpPr>
        <p:spPr>
          <a:xfrm>
            <a:off x="9591474" y="4178413"/>
            <a:ext cx="1019767" cy="369332"/>
          </a:xfrm>
          <a:prstGeom prst="rect">
            <a:avLst/>
          </a:prstGeom>
          <a:noFill/>
        </p:spPr>
        <p:txBody>
          <a:bodyPr wrap="square" rtlCol="0">
            <a:spAutoFit/>
          </a:bodyPr>
          <a:lstStyle/>
          <a:p>
            <a:pPr algn="ctr"/>
            <a:r>
              <a:rPr lang="en-US" dirty="0"/>
              <a:t>N</a:t>
            </a:r>
            <a:endParaRPr lang="en-CA" dirty="0"/>
          </a:p>
        </p:txBody>
      </p:sp>
      <p:sp>
        <p:nvSpPr>
          <p:cNvPr id="12" name="TextBox 11">
            <a:extLst>
              <a:ext uri="{FF2B5EF4-FFF2-40B4-BE49-F238E27FC236}">
                <a16:creationId xmlns:a16="http://schemas.microsoft.com/office/drawing/2014/main" id="{39E5AB1E-16CB-2146-1813-1E9C00E80FB8}"/>
              </a:ext>
            </a:extLst>
          </p:cNvPr>
          <p:cNvSpPr txBox="1"/>
          <p:nvPr/>
        </p:nvSpPr>
        <p:spPr>
          <a:xfrm>
            <a:off x="9579619" y="1539324"/>
            <a:ext cx="1019767" cy="369332"/>
          </a:xfrm>
          <a:prstGeom prst="rect">
            <a:avLst/>
          </a:prstGeom>
          <a:noFill/>
        </p:spPr>
        <p:txBody>
          <a:bodyPr wrap="square" rtlCol="0">
            <a:spAutoFit/>
          </a:bodyPr>
          <a:lstStyle/>
          <a:p>
            <a:pPr algn="ctr"/>
            <a:r>
              <a:rPr lang="en-US" dirty="0"/>
              <a:t>N</a:t>
            </a:r>
            <a:endParaRPr lang="en-CA" dirty="0"/>
          </a:p>
        </p:txBody>
      </p:sp>
      <p:sp>
        <p:nvSpPr>
          <p:cNvPr id="13" name="TextBox 12">
            <a:extLst>
              <a:ext uri="{FF2B5EF4-FFF2-40B4-BE49-F238E27FC236}">
                <a16:creationId xmlns:a16="http://schemas.microsoft.com/office/drawing/2014/main" id="{5F4DAFE3-E2C7-E208-AD85-97555C8D7B06}"/>
              </a:ext>
            </a:extLst>
          </p:cNvPr>
          <p:cNvSpPr txBox="1"/>
          <p:nvPr/>
        </p:nvSpPr>
        <p:spPr>
          <a:xfrm>
            <a:off x="8682547" y="1908656"/>
            <a:ext cx="885218" cy="646331"/>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a:p>
            <a:pPr algn="ctr"/>
            <a:endParaRPr lang="en-CA" dirty="0"/>
          </a:p>
        </p:txBody>
      </p:sp>
      <p:sp>
        <p:nvSpPr>
          <p:cNvPr id="14" name="TextBox 13">
            <a:extLst>
              <a:ext uri="{FF2B5EF4-FFF2-40B4-BE49-F238E27FC236}">
                <a16:creationId xmlns:a16="http://schemas.microsoft.com/office/drawing/2014/main" id="{05E059F5-E3A4-2CC3-36C1-623294D08CCD}"/>
              </a:ext>
            </a:extLst>
          </p:cNvPr>
          <p:cNvSpPr txBox="1"/>
          <p:nvPr/>
        </p:nvSpPr>
        <p:spPr>
          <a:xfrm>
            <a:off x="7821037" y="1937283"/>
            <a:ext cx="1108953" cy="1200329"/>
          </a:xfrm>
          <a:prstGeom prst="rect">
            <a:avLst/>
          </a:prstGeom>
          <a:noFill/>
        </p:spPr>
        <p:txBody>
          <a:bodyPr wrap="square">
            <a:spAutoFit/>
          </a:bodyPr>
          <a:lstStyle/>
          <a:p>
            <a:r>
              <a:rPr lang="en-US" sz="1800" dirty="0">
                <a:effectLst/>
                <a:sym typeface="Wingdings" panose="05000000000000000000" pitchFamily="2" charset="2"/>
              </a:rPr>
              <a:t></a:t>
            </a:r>
            <a:endParaRPr lang="en-CA" dirty="0"/>
          </a:p>
          <a:p>
            <a:pPr algn="ctr"/>
            <a:endParaRPr lang="en-CA" dirty="0"/>
          </a:p>
          <a:p>
            <a:pPr algn="ctr"/>
            <a:endParaRPr lang="en-CA" dirty="0"/>
          </a:p>
          <a:p>
            <a:pPr algn="ctr"/>
            <a:endParaRPr lang="en-CA" dirty="0"/>
          </a:p>
        </p:txBody>
      </p:sp>
      <p:sp>
        <p:nvSpPr>
          <p:cNvPr id="15" name="TextBox 14">
            <a:extLst>
              <a:ext uri="{FF2B5EF4-FFF2-40B4-BE49-F238E27FC236}">
                <a16:creationId xmlns:a16="http://schemas.microsoft.com/office/drawing/2014/main" id="{B67F9D8E-8529-E921-2D4D-0D3AFB696854}"/>
              </a:ext>
            </a:extLst>
          </p:cNvPr>
          <p:cNvSpPr txBox="1"/>
          <p:nvPr/>
        </p:nvSpPr>
        <p:spPr>
          <a:xfrm>
            <a:off x="9567765" y="1891688"/>
            <a:ext cx="1019767" cy="369332"/>
          </a:xfrm>
          <a:prstGeom prst="rect">
            <a:avLst/>
          </a:prstGeom>
          <a:noFill/>
        </p:spPr>
        <p:txBody>
          <a:bodyPr wrap="square" rtlCol="0">
            <a:spAutoFit/>
          </a:bodyPr>
          <a:lstStyle/>
          <a:p>
            <a:pPr algn="ctr"/>
            <a:r>
              <a:rPr lang="en-US" dirty="0"/>
              <a:t>P</a:t>
            </a:r>
            <a:endParaRPr lang="en-CA" dirty="0"/>
          </a:p>
        </p:txBody>
      </p:sp>
      <p:sp>
        <p:nvSpPr>
          <p:cNvPr id="16" name="TextBox 15">
            <a:extLst>
              <a:ext uri="{FF2B5EF4-FFF2-40B4-BE49-F238E27FC236}">
                <a16:creationId xmlns:a16="http://schemas.microsoft.com/office/drawing/2014/main" id="{76EF913C-61C0-B02D-BED0-6AB32382C545}"/>
              </a:ext>
            </a:extLst>
          </p:cNvPr>
          <p:cNvSpPr txBox="1"/>
          <p:nvPr/>
        </p:nvSpPr>
        <p:spPr>
          <a:xfrm>
            <a:off x="8775061" y="2283865"/>
            <a:ext cx="1108953" cy="1200329"/>
          </a:xfrm>
          <a:prstGeom prst="rect">
            <a:avLst/>
          </a:prstGeom>
          <a:noFill/>
        </p:spPr>
        <p:txBody>
          <a:bodyPr wrap="square">
            <a:spAutoFit/>
          </a:bodyPr>
          <a:lstStyle/>
          <a:p>
            <a:r>
              <a:rPr lang="en-US" sz="1800" dirty="0">
                <a:effectLst/>
                <a:sym typeface="Wingdings" panose="05000000000000000000" pitchFamily="2" charset="2"/>
              </a:rPr>
              <a:t></a:t>
            </a:r>
            <a:endParaRPr lang="en-CA" dirty="0"/>
          </a:p>
          <a:p>
            <a:pPr algn="ctr"/>
            <a:endParaRPr lang="en-CA" dirty="0"/>
          </a:p>
          <a:p>
            <a:pPr algn="ctr"/>
            <a:endParaRPr lang="en-CA" dirty="0"/>
          </a:p>
          <a:p>
            <a:pPr algn="ctr"/>
            <a:endParaRPr lang="en-CA" dirty="0"/>
          </a:p>
        </p:txBody>
      </p:sp>
      <p:sp>
        <p:nvSpPr>
          <p:cNvPr id="17" name="TextBox 16">
            <a:extLst>
              <a:ext uri="{FF2B5EF4-FFF2-40B4-BE49-F238E27FC236}">
                <a16:creationId xmlns:a16="http://schemas.microsoft.com/office/drawing/2014/main" id="{6BFD6B6E-7C47-7320-D7BD-04E2ECD39968}"/>
              </a:ext>
            </a:extLst>
          </p:cNvPr>
          <p:cNvSpPr txBox="1"/>
          <p:nvPr/>
        </p:nvSpPr>
        <p:spPr>
          <a:xfrm>
            <a:off x="7772654" y="2308592"/>
            <a:ext cx="885218" cy="646331"/>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a:p>
            <a:pPr algn="ctr"/>
            <a:endParaRPr lang="en-CA" dirty="0"/>
          </a:p>
        </p:txBody>
      </p:sp>
      <p:sp>
        <p:nvSpPr>
          <p:cNvPr id="19" name="TextBox 18">
            <a:extLst>
              <a:ext uri="{FF2B5EF4-FFF2-40B4-BE49-F238E27FC236}">
                <a16:creationId xmlns:a16="http://schemas.microsoft.com/office/drawing/2014/main" id="{BEDFA22E-FD0C-49F7-B2D9-CC3E12928A7E}"/>
              </a:ext>
            </a:extLst>
          </p:cNvPr>
          <p:cNvSpPr txBox="1"/>
          <p:nvPr/>
        </p:nvSpPr>
        <p:spPr>
          <a:xfrm>
            <a:off x="7840492" y="4547745"/>
            <a:ext cx="885218" cy="646331"/>
          </a:xfrm>
          <a:prstGeom prst="rect">
            <a:avLst/>
          </a:prstGeom>
          <a:noFill/>
        </p:spPr>
        <p:txBody>
          <a:bodyPr wrap="square">
            <a:spAutoFit/>
          </a:bodyPr>
          <a:lstStyle/>
          <a:p>
            <a:pPr algn="ctr"/>
            <a:r>
              <a:rPr lang="en-US" sz="1800" dirty="0">
                <a:effectLst/>
                <a:sym typeface="Wingdings" panose="05000000000000000000" pitchFamily="2" charset="2"/>
              </a:rPr>
              <a:t></a:t>
            </a:r>
            <a:endParaRPr lang="en-CA" dirty="0"/>
          </a:p>
          <a:p>
            <a:pPr algn="ctr"/>
            <a:endParaRPr lang="en-CA" dirty="0"/>
          </a:p>
        </p:txBody>
      </p:sp>
      <p:sp>
        <p:nvSpPr>
          <p:cNvPr id="22" name="TextBox 21">
            <a:extLst>
              <a:ext uri="{FF2B5EF4-FFF2-40B4-BE49-F238E27FC236}">
                <a16:creationId xmlns:a16="http://schemas.microsoft.com/office/drawing/2014/main" id="{4DB63E0D-DFA3-62B4-BF6E-B65AEAE84C17}"/>
              </a:ext>
            </a:extLst>
          </p:cNvPr>
          <p:cNvSpPr txBox="1"/>
          <p:nvPr/>
        </p:nvSpPr>
        <p:spPr>
          <a:xfrm>
            <a:off x="9558603" y="2291624"/>
            <a:ext cx="1019767" cy="369332"/>
          </a:xfrm>
          <a:prstGeom prst="rect">
            <a:avLst/>
          </a:prstGeom>
          <a:noFill/>
        </p:spPr>
        <p:txBody>
          <a:bodyPr wrap="square" rtlCol="0">
            <a:spAutoFit/>
          </a:bodyPr>
          <a:lstStyle/>
          <a:p>
            <a:pPr algn="ctr"/>
            <a:r>
              <a:rPr lang="en-US" dirty="0"/>
              <a:t>P</a:t>
            </a:r>
            <a:endParaRPr lang="en-CA" dirty="0"/>
          </a:p>
        </p:txBody>
      </p:sp>
      <p:sp>
        <p:nvSpPr>
          <p:cNvPr id="23" name="TextBox 22">
            <a:extLst>
              <a:ext uri="{FF2B5EF4-FFF2-40B4-BE49-F238E27FC236}">
                <a16:creationId xmlns:a16="http://schemas.microsoft.com/office/drawing/2014/main" id="{D88E1F3F-EFC3-216B-3C28-D02F5CEC6D0E}"/>
              </a:ext>
            </a:extLst>
          </p:cNvPr>
          <p:cNvSpPr txBox="1"/>
          <p:nvPr/>
        </p:nvSpPr>
        <p:spPr>
          <a:xfrm>
            <a:off x="9591473" y="4545098"/>
            <a:ext cx="1019767" cy="369332"/>
          </a:xfrm>
          <a:prstGeom prst="rect">
            <a:avLst/>
          </a:prstGeom>
          <a:noFill/>
        </p:spPr>
        <p:txBody>
          <a:bodyPr wrap="square" rtlCol="0">
            <a:spAutoFit/>
          </a:bodyPr>
          <a:lstStyle/>
          <a:p>
            <a:pPr algn="ctr"/>
            <a:r>
              <a:rPr lang="en-US" dirty="0"/>
              <a:t>P</a:t>
            </a:r>
            <a:endParaRPr lang="en-CA" dirty="0"/>
          </a:p>
        </p:txBody>
      </p:sp>
    </p:spTree>
    <p:extLst>
      <p:ext uri="{BB962C8B-B14F-4D97-AF65-F5344CB8AC3E}">
        <p14:creationId xmlns:p14="http://schemas.microsoft.com/office/powerpoint/2010/main" val="317501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pic>
        <p:nvPicPr>
          <p:cNvPr id="8" name="Picture 7" descr="A picture containing text, screenshot, number, font&#10;&#10;Description automatically generated">
            <a:extLst>
              <a:ext uri="{FF2B5EF4-FFF2-40B4-BE49-F238E27FC236}">
                <a16:creationId xmlns:a16="http://schemas.microsoft.com/office/drawing/2014/main" id="{69878666-486C-6457-68B1-EF5F1EE3F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777" y="119760"/>
            <a:ext cx="9182896" cy="5875529"/>
          </a:xfrm>
          <a:prstGeom prst="rect">
            <a:avLst/>
          </a:prstGeom>
        </p:spPr>
      </p:pic>
      <p:pic>
        <p:nvPicPr>
          <p:cNvPr id="10" name="Picture 9">
            <a:extLst>
              <a:ext uri="{FF2B5EF4-FFF2-40B4-BE49-F238E27FC236}">
                <a16:creationId xmlns:a16="http://schemas.microsoft.com/office/drawing/2014/main" id="{A9009082-3792-A40C-28DF-1E8EC97A5A3E}"/>
              </a:ext>
            </a:extLst>
          </p:cNvPr>
          <p:cNvPicPr>
            <a:picLocks noChangeAspect="1"/>
          </p:cNvPicPr>
          <p:nvPr/>
        </p:nvPicPr>
        <p:blipFill>
          <a:blip r:embed="rId4"/>
          <a:stretch>
            <a:fillRect/>
          </a:stretch>
        </p:blipFill>
        <p:spPr>
          <a:xfrm>
            <a:off x="7442961" y="119760"/>
            <a:ext cx="3139712" cy="1042506"/>
          </a:xfrm>
          <a:prstGeom prst="rect">
            <a:avLst/>
          </a:prstGeom>
        </p:spPr>
      </p:pic>
    </p:spTree>
    <p:extLst>
      <p:ext uri="{BB962C8B-B14F-4D97-AF65-F5344CB8AC3E}">
        <p14:creationId xmlns:p14="http://schemas.microsoft.com/office/powerpoint/2010/main" val="879356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6936" y="2211222"/>
            <a:ext cx="11478127" cy="1200329"/>
          </a:xfrm>
          <a:prstGeom prst="rect">
            <a:avLst/>
          </a:prstGeom>
          <a:noFill/>
        </p:spPr>
        <p:txBody>
          <a:bodyPr wrap="square" rtlCol="0">
            <a:spAutoFit/>
          </a:bodyPr>
          <a:lstStyle/>
          <a:p>
            <a:pPr algn="ctr"/>
            <a:r>
              <a:rPr lang="en-US" sz="7200" b="1" dirty="0">
                <a:latin typeface="Montserrat" panose="00000500000000000000" pitchFamily="2" charset="0"/>
              </a:rPr>
              <a:t>Q &amp; A </a:t>
            </a:r>
            <a:endParaRPr lang="en-CA" sz="72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Tree>
    <p:extLst>
      <p:ext uri="{BB962C8B-B14F-4D97-AF65-F5344CB8AC3E}">
        <p14:creationId xmlns:p14="http://schemas.microsoft.com/office/powerpoint/2010/main" val="419679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6936" y="2211222"/>
            <a:ext cx="11478127" cy="1200329"/>
          </a:xfrm>
          <a:prstGeom prst="rect">
            <a:avLst/>
          </a:prstGeom>
          <a:noFill/>
        </p:spPr>
        <p:txBody>
          <a:bodyPr wrap="square" rtlCol="0">
            <a:spAutoFit/>
          </a:bodyPr>
          <a:lstStyle/>
          <a:p>
            <a:pPr algn="ctr"/>
            <a:r>
              <a:rPr lang="en-US" sz="7200" b="1" dirty="0">
                <a:latin typeface="Montserrat" panose="00000500000000000000" pitchFamily="2" charset="0"/>
              </a:rPr>
              <a:t>Thank you!</a:t>
            </a:r>
            <a:endParaRPr lang="en-CA" sz="72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Tree>
    <p:extLst>
      <p:ext uri="{BB962C8B-B14F-4D97-AF65-F5344CB8AC3E}">
        <p14:creationId xmlns:p14="http://schemas.microsoft.com/office/powerpoint/2010/main" val="355099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CEAC1-6856-C268-AB8F-A2D1C3F30ED7}"/>
              </a:ext>
            </a:extLst>
          </p:cNvPr>
          <p:cNvSpPr>
            <a:spLocks noGrp="1"/>
          </p:cNvSpPr>
          <p:nvPr>
            <p:ph idx="1"/>
          </p:nvPr>
        </p:nvSpPr>
        <p:spPr>
          <a:xfrm>
            <a:off x="716280" y="1775910"/>
            <a:ext cx="9982200" cy="3264535"/>
          </a:xfrm>
        </p:spPr>
        <p:txBody>
          <a:bodyPr>
            <a:normAutofit/>
          </a:bodyPr>
          <a:lstStyle/>
          <a:p>
            <a:r>
              <a:rPr lang="en-US" dirty="0"/>
              <a:t>Discounted training (classroom, virtual, online, on-demand at your site)</a:t>
            </a:r>
          </a:p>
          <a:p>
            <a:r>
              <a:rPr lang="en-US" dirty="0"/>
              <a:t>First year of Certificate of Recognition (COR) audit and COR training FREE!</a:t>
            </a:r>
          </a:p>
          <a:p>
            <a:r>
              <a:rPr lang="en-US" dirty="0"/>
              <a:t>Free consulting services from our highly-skilled OHS Advisors</a:t>
            </a:r>
          </a:p>
          <a:p>
            <a:r>
              <a:rPr lang="en-US" dirty="0"/>
              <a:t>Downloadable and customizable templates</a:t>
            </a:r>
          </a:p>
          <a:p>
            <a:endParaRPr lang="en-US" dirty="0"/>
          </a:p>
          <a:p>
            <a:endParaRPr lang="en-CA" dirty="0"/>
          </a:p>
        </p:txBody>
      </p:sp>
      <p:sp>
        <p:nvSpPr>
          <p:cNvPr id="6" name="Rectangle 5">
            <a:extLst>
              <a:ext uri="{FF2B5EF4-FFF2-40B4-BE49-F238E27FC236}">
                <a16:creationId xmlns:a16="http://schemas.microsoft.com/office/drawing/2014/main" id="{15294AEC-3B4A-111A-2986-312EDE275FA3}"/>
              </a:ext>
            </a:extLst>
          </p:cNvPr>
          <p:cNvSpPr/>
          <p:nvPr/>
        </p:nvSpPr>
        <p:spPr>
          <a:xfrm flipV="1">
            <a:off x="2955636" y="5490125"/>
            <a:ext cx="9236364" cy="1376218"/>
          </a:xfrm>
          <a:prstGeom prst="rect">
            <a:avLst/>
          </a:prstGeom>
          <a:solidFill>
            <a:srgbClr val="5BAE5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solidFill>
            </a:endParaRPr>
          </a:p>
        </p:txBody>
      </p:sp>
      <p:sp>
        <p:nvSpPr>
          <p:cNvPr id="4" name="Right Triangle 3">
            <a:extLst>
              <a:ext uri="{FF2B5EF4-FFF2-40B4-BE49-F238E27FC236}">
                <a16:creationId xmlns:a16="http://schemas.microsoft.com/office/drawing/2014/main" id="{20727CA9-6E13-AC3F-BF63-272ADED9A956}"/>
              </a:ext>
            </a:extLst>
          </p:cNvPr>
          <p:cNvSpPr/>
          <p:nvPr/>
        </p:nvSpPr>
        <p:spPr>
          <a:xfrm>
            <a:off x="35329" y="4594198"/>
            <a:ext cx="12192000" cy="2272145"/>
          </a:xfrm>
          <a:prstGeom prst="rtTriangle">
            <a:avLst/>
          </a:prstGeom>
          <a:solidFill>
            <a:srgbClr val="002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ight Triangle 4">
            <a:extLst>
              <a:ext uri="{FF2B5EF4-FFF2-40B4-BE49-F238E27FC236}">
                <a16:creationId xmlns:a16="http://schemas.microsoft.com/office/drawing/2014/main" id="{E5D021AC-BC4E-F836-162C-8E21B25FDD23}"/>
              </a:ext>
            </a:extLst>
          </p:cNvPr>
          <p:cNvSpPr/>
          <p:nvPr/>
        </p:nvSpPr>
        <p:spPr>
          <a:xfrm rot="10800000" flipV="1">
            <a:off x="3037147" y="5493557"/>
            <a:ext cx="9190182" cy="1366983"/>
          </a:xfrm>
          <a:prstGeom prst="rtTriangle">
            <a:avLst/>
          </a:prstGeom>
          <a:solidFill>
            <a:srgbClr val="ED7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close up of a sign&#10;&#10;Description automatically generated">
            <a:extLst>
              <a:ext uri="{FF2B5EF4-FFF2-40B4-BE49-F238E27FC236}">
                <a16:creationId xmlns:a16="http://schemas.microsoft.com/office/drawing/2014/main" id="{43048D0D-005E-8600-80CB-779F960D5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8928" y="5614940"/>
            <a:ext cx="1197743" cy="1124218"/>
          </a:xfrm>
          <a:prstGeom prst="rect">
            <a:avLst/>
          </a:prstGeom>
        </p:spPr>
      </p:pic>
      <p:sp>
        <p:nvSpPr>
          <p:cNvPr id="10" name="TextBox 9">
            <a:extLst>
              <a:ext uri="{FF2B5EF4-FFF2-40B4-BE49-F238E27FC236}">
                <a16:creationId xmlns:a16="http://schemas.microsoft.com/office/drawing/2014/main" id="{B8708635-D76C-3EF4-BB6F-7B1A496206D8}"/>
              </a:ext>
            </a:extLst>
          </p:cNvPr>
          <p:cNvSpPr txBox="1"/>
          <p:nvPr/>
        </p:nvSpPr>
        <p:spPr>
          <a:xfrm>
            <a:off x="-199292" y="489241"/>
            <a:ext cx="12187380" cy="707886"/>
          </a:xfrm>
          <a:prstGeom prst="rect">
            <a:avLst/>
          </a:prstGeom>
          <a:noFill/>
        </p:spPr>
        <p:txBody>
          <a:bodyPr wrap="square" rtlCol="0">
            <a:spAutoFit/>
          </a:bodyPr>
          <a:lstStyle/>
          <a:p>
            <a:pPr algn="ctr"/>
            <a:r>
              <a:rPr lang="en-CA" sz="4000" b="1" dirty="0">
                <a:solidFill>
                  <a:srgbClr val="00275C"/>
                </a:solidFill>
                <a:latin typeface="Montserrat" panose="00000500000000000000" pitchFamily="2" charset="0"/>
              </a:rPr>
              <a:t>Member Benefits</a:t>
            </a:r>
          </a:p>
        </p:txBody>
      </p:sp>
      <p:cxnSp>
        <p:nvCxnSpPr>
          <p:cNvPr id="11" name="Straight Connector 10">
            <a:extLst>
              <a:ext uri="{FF2B5EF4-FFF2-40B4-BE49-F238E27FC236}">
                <a16:creationId xmlns:a16="http://schemas.microsoft.com/office/drawing/2014/main" id="{0E010963-494A-11E3-CD07-761A4AD5F88B}"/>
              </a:ext>
            </a:extLst>
          </p:cNvPr>
          <p:cNvCxnSpPr>
            <a:cxnSpLocks/>
          </p:cNvCxnSpPr>
          <p:nvPr/>
        </p:nvCxnSpPr>
        <p:spPr>
          <a:xfrm>
            <a:off x="3742441" y="1157368"/>
            <a:ext cx="4779390" cy="4454"/>
          </a:xfrm>
          <a:prstGeom prst="line">
            <a:avLst/>
          </a:prstGeom>
          <a:ln w="19050">
            <a:solidFill>
              <a:srgbClr val="ED7922"/>
            </a:solidFill>
          </a:ln>
          <a:effectLst>
            <a:outerShdw sx="1000" sy="1000" algn="ctr"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45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26F5EF1-4BC3-432D-B1E7-3C44917AAA00}"/>
              </a:ext>
            </a:extLst>
          </p:cNvPr>
          <p:cNvGrpSpPr/>
          <p:nvPr/>
        </p:nvGrpSpPr>
        <p:grpSpPr>
          <a:xfrm>
            <a:off x="377892" y="3885845"/>
            <a:ext cx="4587619" cy="481267"/>
            <a:chOff x="453801" y="4347463"/>
            <a:chExt cx="4587619" cy="481267"/>
          </a:xfrm>
        </p:grpSpPr>
        <p:pic>
          <p:nvPicPr>
            <p:cNvPr id="32" name="Picture 31">
              <a:extLst>
                <a:ext uri="{FF2B5EF4-FFF2-40B4-BE49-F238E27FC236}">
                  <a16:creationId xmlns:a16="http://schemas.microsoft.com/office/drawing/2014/main" id="{FDB963BA-F004-4D99-9A03-2D4FAEB85A8C}"/>
                </a:ext>
              </a:extLst>
            </p:cNvPr>
            <p:cNvPicPr>
              <a:picLocks noChangeAspect="1"/>
            </p:cNvPicPr>
            <p:nvPr/>
          </p:nvPicPr>
          <p:blipFill rotWithShape="1">
            <a:blip r:embed="rId2"/>
            <a:srcRect l="24957" t="7048" r="25613" b="9227"/>
            <a:stretch/>
          </p:blipFill>
          <p:spPr>
            <a:xfrm>
              <a:off x="453801" y="4347463"/>
              <a:ext cx="505130" cy="481267"/>
            </a:xfrm>
            <a:prstGeom prst="rect">
              <a:avLst/>
            </a:prstGeom>
          </p:spPr>
        </p:pic>
        <p:sp>
          <p:nvSpPr>
            <p:cNvPr id="33" name="TextBox 32">
              <a:extLst>
                <a:ext uri="{FF2B5EF4-FFF2-40B4-BE49-F238E27FC236}">
                  <a16:creationId xmlns:a16="http://schemas.microsoft.com/office/drawing/2014/main" id="{324B2FE8-3E57-4CAE-BB7E-EE339B4417EB}"/>
                </a:ext>
              </a:extLst>
            </p:cNvPr>
            <p:cNvSpPr txBox="1"/>
            <p:nvPr/>
          </p:nvSpPr>
          <p:spPr>
            <a:xfrm>
              <a:off x="990249" y="4393051"/>
              <a:ext cx="4051171" cy="369332"/>
            </a:xfrm>
            <a:prstGeom prst="rect">
              <a:avLst/>
            </a:prstGeom>
            <a:noFill/>
          </p:spPr>
          <p:txBody>
            <a:bodyPr wrap="square" rtlCol="0">
              <a:spAutoFit/>
            </a:bodyPr>
            <a:lstStyle/>
            <a:p>
              <a:r>
                <a:rPr lang="en-CA" dirty="0" err="1">
                  <a:latin typeface="Montserrat" panose="00000500000000000000" pitchFamily="2" charset="0"/>
                </a:rPr>
                <a:t>ConstructionSafetyNS</a:t>
              </a:r>
              <a:endParaRPr lang="en-CA" dirty="0">
                <a:latin typeface="Montserrat" panose="00000500000000000000" pitchFamily="2" charset="0"/>
              </a:endParaRPr>
            </a:p>
          </p:txBody>
        </p:sp>
      </p:grpSp>
      <p:grpSp>
        <p:nvGrpSpPr>
          <p:cNvPr id="24" name="Group 23">
            <a:extLst>
              <a:ext uri="{FF2B5EF4-FFF2-40B4-BE49-F238E27FC236}">
                <a16:creationId xmlns:a16="http://schemas.microsoft.com/office/drawing/2014/main" id="{CD69AD74-736B-4AD3-B3CB-577F1536F9A8}"/>
              </a:ext>
            </a:extLst>
          </p:cNvPr>
          <p:cNvGrpSpPr/>
          <p:nvPr/>
        </p:nvGrpSpPr>
        <p:grpSpPr>
          <a:xfrm>
            <a:off x="377892" y="4685738"/>
            <a:ext cx="3649486" cy="409797"/>
            <a:chOff x="472463" y="3387056"/>
            <a:chExt cx="3649486" cy="409797"/>
          </a:xfrm>
        </p:grpSpPr>
        <p:pic>
          <p:nvPicPr>
            <p:cNvPr id="28" name="Picture 27">
              <a:extLst>
                <a:ext uri="{FF2B5EF4-FFF2-40B4-BE49-F238E27FC236}">
                  <a16:creationId xmlns:a16="http://schemas.microsoft.com/office/drawing/2014/main" id="{278FDA54-4F8C-4410-9D96-51319581A3A2}"/>
                </a:ext>
              </a:extLst>
            </p:cNvPr>
            <p:cNvPicPr>
              <a:picLocks noChangeAspect="1"/>
            </p:cNvPicPr>
            <p:nvPr/>
          </p:nvPicPr>
          <p:blipFill>
            <a:blip r:embed="rId3"/>
            <a:stretch>
              <a:fillRect/>
            </a:stretch>
          </p:blipFill>
          <p:spPr>
            <a:xfrm>
              <a:off x="472463" y="3427521"/>
              <a:ext cx="455266" cy="369332"/>
            </a:xfrm>
            <a:prstGeom prst="rect">
              <a:avLst/>
            </a:prstGeom>
          </p:spPr>
        </p:pic>
        <p:sp>
          <p:nvSpPr>
            <p:cNvPr id="30" name="TextBox 29">
              <a:extLst>
                <a:ext uri="{FF2B5EF4-FFF2-40B4-BE49-F238E27FC236}">
                  <a16:creationId xmlns:a16="http://schemas.microsoft.com/office/drawing/2014/main" id="{AA041496-4E78-4222-9452-41495FAAC225}"/>
                </a:ext>
              </a:extLst>
            </p:cNvPr>
            <p:cNvSpPr txBox="1"/>
            <p:nvPr/>
          </p:nvSpPr>
          <p:spPr>
            <a:xfrm>
              <a:off x="962256" y="3387056"/>
              <a:ext cx="3159693" cy="369332"/>
            </a:xfrm>
            <a:prstGeom prst="rect">
              <a:avLst/>
            </a:prstGeom>
            <a:noFill/>
          </p:spPr>
          <p:txBody>
            <a:bodyPr wrap="square" rtlCol="0">
              <a:spAutoFit/>
            </a:bodyPr>
            <a:lstStyle/>
            <a:p>
              <a:r>
                <a:rPr lang="en-CA" dirty="0">
                  <a:latin typeface="Montserrat" panose="00000500000000000000" pitchFamily="2" charset="0"/>
                </a:rPr>
                <a:t>@</a:t>
              </a:r>
              <a:r>
                <a:rPr lang="en-CA" dirty="0" err="1">
                  <a:latin typeface="Montserrat" panose="00000500000000000000" pitchFamily="2" charset="0"/>
                </a:rPr>
                <a:t>ConstrSafetyNS</a:t>
              </a:r>
              <a:endParaRPr lang="en-CA" dirty="0">
                <a:latin typeface="Montserrat" panose="00000500000000000000" pitchFamily="2" charset="0"/>
              </a:endParaRPr>
            </a:p>
          </p:txBody>
        </p:sp>
      </p:grpSp>
      <p:sp>
        <p:nvSpPr>
          <p:cNvPr id="27" name="Rectangle 26">
            <a:extLst>
              <a:ext uri="{FF2B5EF4-FFF2-40B4-BE49-F238E27FC236}">
                <a16:creationId xmlns:a16="http://schemas.microsoft.com/office/drawing/2014/main" id="{AA4249FC-7BBD-4BDC-9D02-EEC9316BAB5C}"/>
              </a:ext>
            </a:extLst>
          </p:cNvPr>
          <p:cNvSpPr/>
          <p:nvPr/>
        </p:nvSpPr>
        <p:spPr>
          <a:xfrm>
            <a:off x="3029527" y="-18472"/>
            <a:ext cx="9236364" cy="1376218"/>
          </a:xfrm>
          <a:prstGeom prst="rect">
            <a:avLst/>
          </a:prstGeom>
          <a:solidFill>
            <a:srgbClr val="5BAE5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F5A9123E-C186-45E2-B758-6E18F0FE4036}"/>
              </a:ext>
            </a:extLst>
          </p:cNvPr>
          <p:cNvGrpSpPr/>
          <p:nvPr/>
        </p:nvGrpSpPr>
        <p:grpSpPr>
          <a:xfrm>
            <a:off x="395067" y="5369846"/>
            <a:ext cx="4452187" cy="451268"/>
            <a:chOff x="472463" y="5379342"/>
            <a:chExt cx="4452187" cy="451268"/>
          </a:xfrm>
        </p:grpSpPr>
        <p:pic>
          <p:nvPicPr>
            <p:cNvPr id="8" name="Picture 2" descr="Image result for facebook logo">
              <a:extLst>
                <a:ext uri="{FF2B5EF4-FFF2-40B4-BE49-F238E27FC236}">
                  <a16:creationId xmlns:a16="http://schemas.microsoft.com/office/drawing/2014/main" id="{AB08A70C-9D73-4F84-AD21-E867375A7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63" y="5379342"/>
              <a:ext cx="451268" cy="4512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18E88E7-AA81-4646-B9F9-037DCE0343BA}"/>
                </a:ext>
              </a:extLst>
            </p:cNvPr>
            <p:cNvSpPr txBox="1"/>
            <p:nvPr/>
          </p:nvSpPr>
          <p:spPr>
            <a:xfrm>
              <a:off x="962257" y="5440517"/>
              <a:ext cx="3962393" cy="369332"/>
            </a:xfrm>
            <a:prstGeom prst="rect">
              <a:avLst/>
            </a:prstGeom>
            <a:noFill/>
          </p:spPr>
          <p:txBody>
            <a:bodyPr wrap="square" rtlCol="0">
              <a:spAutoFit/>
            </a:bodyPr>
            <a:lstStyle/>
            <a:p>
              <a:r>
                <a:rPr lang="en-CA" dirty="0" err="1">
                  <a:latin typeface="Montserrat" panose="00000500000000000000" pitchFamily="2" charset="0"/>
                </a:rPr>
                <a:t>ConstructionSafetyNS</a:t>
              </a:r>
              <a:endParaRPr lang="en-CA" dirty="0">
                <a:latin typeface="Montserrat" panose="00000500000000000000" pitchFamily="2" charset="0"/>
              </a:endParaRPr>
            </a:p>
          </p:txBody>
        </p:sp>
      </p:grpSp>
      <p:sp>
        <p:nvSpPr>
          <p:cNvPr id="21" name="Right Triangle 20">
            <a:extLst>
              <a:ext uri="{FF2B5EF4-FFF2-40B4-BE49-F238E27FC236}">
                <a16:creationId xmlns:a16="http://schemas.microsoft.com/office/drawing/2014/main" id="{1894F1FF-87F1-475C-A07F-94389FF5A9CE}"/>
              </a:ext>
            </a:extLst>
          </p:cNvPr>
          <p:cNvSpPr/>
          <p:nvPr/>
        </p:nvSpPr>
        <p:spPr>
          <a:xfrm flipV="1">
            <a:off x="-969818" y="0"/>
            <a:ext cx="13161818" cy="2272145"/>
          </a:xfrm>
          <a:prstGeom prst="rtTriangle">
            <a:avLst/>
          </a:prstGeom>
          <a:solidFill>
            <a:srgbClr val="002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2CDF4AC5-06F1-45EC-929B-6D35AEE9EEB6}"/>
              </a:ext>
            </a:extLst>
          </p:cNvPr>
          <p:cNvSpPr txBox="1"/>
          <p:nvPr/>
        </p:nvSpPr>
        <p:spPr>
          <a:xfrm>
            <a:off x="206188" y="393727"/>
            <a:ext cx="6494741" cy="769441"/>
          </a:xfrm>
          <a:prstGeom prst="rect">
            <a:avLst/>
          </a:prstGeom>
          <a:noFill/>
        </p:spPr>
        <p:txBody>
          <a:bodyPr wrap="square" rtlCol="0">
            <a:spAutoFit/>
          </a:bodyPr>
          <a:lstStyle/>
          <a:p>
            <a:r>
              <a:rPr lang="en-CA" sz="4400" b="1" dirty="0">
                <a:solidFill>
                  <a:schemeClr val="bg1"/>
                </a:solidFill>
                <a:latin typeface="Montserrat" panose="00000500000000000000" pitchFamily="2" charset="0"/>
              </a:rPr>
              <a:t>CONNECT WITH US</a:t>
            </a:r>
          </a:p>
        </p:txBody>
      </p:sp>
      <p:sp>
        <p:nvSpPr>
          <p:cNvPr id="26" name="Right Triangle 25">
            <a:extLst>
              <a:ext uri="{FF2B5EF4-FFF2-40B4-BE49-F238E27FC236}">
                <a16:creationId xmlns:a16="http://schemas.microsoft.com/office/drawing/2014/main" id="{BCFA0562-6637-4010-9C7C-1ED71BF19B78}"/>
              </a:ext>
            </a:extLst>
          </p:cNvPr>
          <p:cNvSpPr/>
          <p:nvPr/>
        </p:nvSpPr>
        <p:spPr>
          <a:xfrm rot="10800000">
            <a:off x="3007080" y="350"/>
            <a:ext cx="9190182" cy="1366983"/>
          </a:xfrm>
          <a:prstGeom prst="rtTriangle">
            <a:avLst/>
          </a:prstGeom>
          <a:solidFill>
            <a:srgbClr val="ED7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28" descr="A close up of a sign&#10;&#10;Description automatically generated">
            <a:extLst>
              <a:ext uri="{FF2B5EF4-FFF2-40B4-BE49-F238E27FC236}">
                <a16:creationId xmlns:a16="http://schemas.microsoft.com/office/drawing/2014/main" id="{59C9DE98-05C0-4B0E-A787-84C8D077D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6190" y="170714"/>
            <a:ext cx="989622" cy="928873"/>
          </a:xfrm>
          <a:prstGeom prst="rect">
            <a:avLst/>
          </a:prstGeom>
        </p:spPr>
      </p:pic>
      <p:grpSp>
        <p:nvGrpSpPr>
          <p:cNvPr id="38" name="Group 37">
            <a:extLst>
              <a:ext uri="{FF2B5EF4-FFF2-40B4-BE49-F238E27FC236}">
                <a16:creationId xmlns:a16="http://schemas.microsoft.com/office/drawing/2014/main" id="{411693FB-D779-4D0E-9740-1C212059418D}"/>
              </a:ext>
            </a:extLst>
          </p:cNvPr>
          <p:cNvGrpSpPr/>
          <p:nvPr/>
        </p:nvGrpSpPr>
        <p:grpSpPr>
          <a:xfrm>
            <a:off x="377892" y="6031305"/>
            <a:ext cx="505129" cy="510828"/>
            <a:chOff x="504733" y="6238639"/>
            <a:chExt cx="451268" cy="451268"/>
          </a:xfrm>
        </p:grpSpPr>
        <p:sp>
          <p:nvSpPr>
            <p:cNvPr id="36" name="Oval 35">
              <a:extLst>
                <a:ext uri="{FF2B5EF4-FFF2-40B4-BE49-F238E27FC236}">
                  <a16:creationId xmlns:a16="http://schemas.microsoft.com/office/drawing/2014/main" id="{43C5440F-DF9D-4A67-9D8D-76A255FEBE03}"/>
                </a:ext>
              </a:extLst>
            </p:cNvPr>
            <p:cNvSpPr/>
            <p:nvPr/>
          </p:nvSpPr>
          <p:spPr>
            <a:xfrm>
              <a:off x="504733" y="6238639"/>
              <a:ext cx="451268" cy="451268"/>
            </a:xfrm>
            <a:prstGeom prst="ellipse">
              <a:avLst/>
            </a:prstGeom>
            <a:solidFill>
              <a:srgbClr val="ED7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Graphic 18" descr="Laptop">
              <a:extLst>
                <a:ext uri="{FF2B5EF4-FFF2-40B4-BE49-F238E27FC236}">
                  <a16:creationId xmlns:a16="http://schemas.microsoft.com/office/drawing/2014/main" id="{4E8165FA-DB6A-4527-9DAF-C17F92CFCD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306" y="6265924"/>
              <a:ext cx="396698" cy="396698"/>
            </a:xfrm>
            <a:prstGeom prst="rect">
              <a:avLst/>
            </a:prstGeom>
          </p:spPr>
        </p:pic>
      </p:grpSp>
      <p:grpSp>
        <p:nvGrpSpPr>
          <p:cNvPr id="37" name="Group 36">
            <a:extLst>
              <a:ext uri="{FF2B5EF4-FFF2-40B4-BE49-F238E27FC236}">
                <a16:creationId xmlns:a16="http://schemas.microsoft.com/office/drawing/2014/main" id="{70117746-059F-4C60-BF5D-28F54DEA1BD6}"/>
              </a:ext>
            </a:extLst>
          </p:cNvPr>
          <p:cNvGrpSpPr/>
          <p:nvPr/>
        </p:nvGrpSpPr>
        <p:grpSpPr>
          <a:xfrm>
            <a:off x="373058" y="1806994"/>
            <a:ext cx="510827" cy="510827"/>
            <a:chOff x="507973" y="5544426"/>
            <a:chExt cx="451268" cy="451268"/>
          </a:xfrm>
        </p:grpSpPr>
        <p:sp>
          <p:nvSpPr>
            <p:cNvPr id="34" name="Oval 33">
              <a:extLst>
                <a:ext uri="{FF2B5EF4-FFF2-40B4-BE49-F238E27FC236}">
                  <a16:creationId xmlns:a16="http://schemas.microsoft.com/office/drawing/2014/main" id="{1F15BC8B-8B16-44E9-8BAE-EEBDE08DCAC1}"/>
                </a:ext>
              </a:extLst>
            </p:cNvPr>
            <p:cNvSpPr/>
            <p:nvPr/>
          </p:nvSpPr>
          <p:spPr>
            <a:xfrm>
              <a:off x="507973" y="5544426"/>
              <a:ext cx="451268" cy="451268"/>
            </a:xfrm>
            <a:prstGeom prst="ellipse">
              <a:avLst/>
            </a:prstGeom>
            <a:solidFill>
              <a:srgbClr val="5BA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Graphic 22" descr="Receiver">
              <a:extLst>
                <a:ext uri="{FF2B5EF4-FFF2-40B4-BE49-F238E27FC236}">
                  <a16:creationId xmlns:a16="http://schemas.microsoft.com/office/drawing/2014/main" id="{1A29FF69-AD88-4353-8D8D-75DB3BDEE5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8941" y="5585394"/>
              <a:ext cx="369332" cy="369332"/>
            </a:xfrm>
            <a:prstGeom prst="rect">
              <a:avLst/>
            </a:prstGeom>
          </p:spPr>
        </p:pic>
      </p:grpSp>
      <p:sp>
        <p:nvSpPr>
          <p:cNvPr id="39" name="TextBox 38">
            <a:extLst>
              <a:ext uri="{FF2B5EF4-FFF2-40B4-BE49-F238E27FC236}">
                <a16:creationId xmlns:a16="http://schemas.microsoft.com/office/drawing/2014/main" id="{97CEECF3-0B36-4898-8AA6-1E3DDB6FD790}"/>
              </a:ext>
            </a:extLst>
          </p:cNvPr>
          <p:cNvSpPr txBox="1"/>
          <p:nvPr/>
        </p:nvSpPr>
        <p:spPr>
          <a:xfrm>
            <a:off x="976375" y="1902114"/>
            <a:ext cx="4747481" cy="369332"/>
          </a:xfrm>
          <a:prstGeom prst="rect">
            <a:avLst/>
          </a:prstGeom>
          <a:noFill/>
        </p:spPr>
        <p:txBody>
          <a:bodyPr wrap="square" rtlCol="0">
            <a:spAutoFit/>
          </a:bodyPr>
          <a:lstStyle/>
          <a:p>
            <a:r>
              <a:rPr lang="en-CA" dirty="0">
                <a:latin typeface="Montserrat" panose="00000500000000000000" pitchFamily="2" charset="0"/>
              </a:rPr>
              <a:t>1-800-971-3888 or 1 (902) 468-6696</a:t>
            </a:r>
          </a:p>
        </p:txBody>
      </p:sp>
      <p:sp>
        <p:nvSpPr>
          <p:cNvPr id="40" name="TextBox 39">
            <a:extLst>
              <a:ext uri="{FF2B5EF4-FFF2-40B4-BE49-F238E27FC236}">
                <a16:creationId xmlns:a16="http://schemas.microsoft.com/office/drawing/2014/main" id="{B8918396-987C-4E1A-A9CC-AF2259167D11}"/>
              </a:ext>
            </a:extLst>
          </p:cNvPr>
          <p:cNvSpPr txBox="1"/>
          <p:nvPr/>
        </p:nvSpPr>
        <p:spPr>
          <a:xfrm>
            <a:off x="976375" y="2539185"/>
            <a:ext cx="4747481" cy="369332"/>
          </a:xfrm>
          <a:prstGeom prst="rect">
            <a:avLst/>
          </a:prstGeom>
          <a:noFill/>
        </p:spPr>
        <p:txBody>
          <a:bodyPr wrap="square" rtlCol="0">
            <a:spAutoFit/>
          </a:bodyPr>
          <a:lstStyle/>
          <a:p>
            <a:r>
              <a:rPr lang="en-CA" dirty="0">
                <a:latin typeface="Montserrat" panose="00000500000000000000" pitchFamily="2" charset="0"/>
              </a:rPr>
              <a:t>info@constructionsafetyns.ca</a:t>
            </a:r>
          </a:p>
        </p:txBody>
      </p:sp>
      <p:pic>
        <p:nvPicPr>
          <p:cNvPr id="4" name="Picture 3" descr="Icon&#10;&#10;Description automatically generated">
            <a:extLst>
              <a:ext uri="{FF2B5EF4-FFF2-40B4-BE49-F238E27FC236}">
                <a16:creationId xmlns:a16="http://schemas.microsoft.com/office/drawing/2014/main" id="{E53845E8-199F-F666-89A9-867255FB4A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728" y="3111361"/>
            <a:ext cx="481268" cy="481268"/>
          </a:xfrm>
          <a:prstGeom prst="rect">
            <a:avLst/>
          </a:prstGeom>
        </p:spPr>
      </p:pic>
      <p:sp>
        <p:nvSpPr>
          <p:cNvPr id="6" name="TextBox 5">
            <a:extLst>
              <a:ext uri="{FF2B5EF4-FFF2-40B4-BE49-F238E27FC236}">
                <a16:creationId xmlns:a16="http://schemas.microsoft.com/office/drawing/2014/main" id="{C5FAD610-2909-B859-BCDD-24744FC86022}"/>
              </a:ext>
            </a:extLst>
          </p:cNvPr>
          <p:cNvSpPr txBox="1"/>
          <p:nvPr/>
        </p:nvSpPr>
        <p:spPr>
          <a:xfrm>
            <a:off x="914339" y="3157977"/>
            <a:ext cx="4051171" cy="369332"/>
          </a:xfrm>
          <a:prstGeom prst="rect">
            <a:avLst/>
          </a:prstGeom>
          <a:noFill/>
        </p:spPr>
        <p:txBody>
          <a:bodyPr wrap="square" rtlCol="0">
            <a:spAutoFit/>
          </a:bodyPr>
          <a:lstStyle/>
          <a:p>
            <a:r>
              <a:rPr lang="en-CA" dirty="0">
                <a:latin typeface="Montserrat" panose="00000500000000000000" pitchFamily="2" charset="0"/>
              </a:rPr>
              <a:t>Construction Safety Nova Scotia</a:t>
            </a:r>
          </a:p>
        </p:txBody>
      </p:sp>
      <p:pic>
        <p:nvPicPr>
          <p:cNvPr id="9" name="Picture 8" descr="Icon&#10;&#10;Description automatically generated">
            <a:extLst>
              <a:ext uri="{FF2B5EF4-FFF2-40B4-BE49-F238E27FC236}">
                <a16:creationId xmlns:a16="http://schemas.microsoft.com/office/drawing/2014/main" id="{3DC2D369-3A77-3867-5AB7-CB7365DEF0D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976" y="2391648"/>
            <a:ext cx="654645" cy="654645"/>
          </a:xfrm>
          <a:prstGeom prst="rect">
            <a:avLst/>
          </a:prstGeom>
        </p:spPr>
      </p:pic>
      <p:sp>
        <p:nvSpPr>
          <p:cNvPr id="10" name="TextBox 9">
            <a:extLst>
              <a:ext uri="{FF2B5EF4-FFF2-40B4-BE49-F238E27FC236}">
                <a16:creationId xmlns:a16="http://schemas.microsoft.com/office/drawing/2014/main" id="{04E3950D-F216-02F6-7765-BD20BBE02033}"/>
              </a:ext>
            </a:extLst>
          </p:cNvPr>
          <p:cNvSpPr txBox="1"/>
          <p:nvPr/>
        </p:nvSpPr>
        <p:spPr>
          <a:xfrm>
            <a:off x="976376" y="6028731"/>
            <a:ext cx="4747481" cy="369332"/>
          </a:xfrm>
          <a:prstGeom prst="rect">
            <a:avLst/>
          </a:prstGeom>
          <a:noFill/>
        </p:spPr>
        <p:txBody>
          <a:bodyPr wrap="square" rtlCol="0">
            <a:spAutoFit/>
          </a:bodyPr>
          <a:lstStyle/>
          <a:p>
            <a:r>
              <a:rPr lang="en-CA" dirty="0">
                <a:latin typeface="Montserrat" panose="00000500000000000000" pitchFamily="2" charset="0"/>
              </a:rPr>
              <a:t>www.constructionsafetyns.ca</a:t>
            </a:r>
          </a:p>
        </p:txBody>
      </p:sp>
      <p:sp>
        <p:nvSpPr>
          <p:cNvPr id="2" name="TextBox 1">
            <a:extLst>
              <a:ext uri="{FF2B5EF4-FFF2-40B4-BE49-F238E27FC236}">
                <a16:creationId xmlns:a16="http://schemas.microsoft.com/office/drawing/2014/main" id="{715E5C5D-81DA-C657-92B3-3A6393FCD020}"/>
              </a:ext>
            </a:extLst>
          </p:cNvPr>
          <p:cNvSpPr txBox="1"/>
          <p:nvPr/>
        </p:nvSpPr>
        <p:spPr>
          <a:xfrm>
            <a:off x="6468146" y="2895624"/>
            <a:ext cx="4747481" cy="2031325"/>
          </a:xfrm>
          <a:prstGeom prst="rect">
            <a:avLst/>
          </a:prstGeom>
          <a:noFill/>
        </p:spPr>
        <p:txBody>
          <a:bodyPr wrap="square" rtlCol="0">
            <a:spAutoFit/>
          </a:bodyPr>
          <a:lstStyle/>
          <a:p>
            <a:r>
              <a:rPr lang="en-CA" dirty="0">
                <a:latin typeface="Montserrat" panose="00000500000000000000" pitchFamily="2" charset="0"/>
              </a:rPr>
              <a:t>Head office:</a:t>
            </a:r>
          </a:p>
          <a:p>
            <a:r>
              <a:rPr lang="en-CA" dirty="0">
                <a:latin typeface="Montserrat" panose="00000500000000000000" pitchFamily="2" charset="0"/>
              </a:rPr>
              <a:t>35 MacDonald Ave., Dartmouth, NS</a:t>
            </a:r>
          </a:p>
          <a:p>
            <a:endParaRPr lang="en-CA" dirty="0">
              <a:latin typeface="Montserrat" panose="00000500000000000000" pitchFamily="2" charset="0"/>
            </a:endParaRPr>
          </a:p>
          <a:p>
            <a:r>
              <a:rPr lang="en-CA" dirty="0">
                <a:latin typeface="Montserrat" panose="00000500000000000000" pitchFamily="2" charset="0"/>
              </a:rPr>
              <a:t>Cape Breton office:</a:t>
            </a:r>
          </a:p>
          <a:p>
            <a:r>
              <a:rPr lang="en-CA" dirty="0">
                <a:latin typeface="Montserrat" panose="00000500000000000000" pitchFamily="2" charset="0"/>
              </a:rPr>
              <a:t>850 Grand Lake Road, suite 16, </a:t>
            </a:r>
          </a:p>
          <a:p>
            <a:r>
              <a:rPr lang="en-CA" dirty="0">
                <a:latin typeface="Montserrat" panose="00000500000000000000" pitchFamily="2" charset="0"/>
              </a:rPr>
              <a:t>Sydney, NS</a:t>
            </a:r>
          </a:p>
          <a:p>
            <a:r>
              <a:rPr lang="en-CA" dirty="0">
                <a:latin typeface="Montserrat" panose="00000500000000000000" pitchFamily="2" charset="0"/>
              </a:rPr>
              <a:t>(at the firehall)</a:t>
            </a:r>
          </a:p>
        </p:txBody>
      </p:sp>
    </p:spTree>
    <p:extLst>
      <p:ext uri="{BB962C8B-B14F-4D97-AF65-F5344CB8AC3E}">
        <p14:creationId xmlns:p14="http://schemas.microsoft.com/office/powerpoint/2010/main" val="129009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6936" y="1236532"/>
            <a:ext cx="11478127" cy="3539430"/>
          </a:xfrm>
          <a:prstGeom prst="rect">
            <a:avLst/>
          </a:prstGeom>
          <a:noFill/>
        </p:spPr>
        <p:txBody>
          <a:bodyPr wrap="square" rtlCol="0">
            <a:spAutoFit/>
          </a:bodyPr>
          <a:lstStyle/>
          <a:p>
            <a:r>
              <a:rPr lang="en-US" sz="3200" b="1" dirty="0"/>
              <a:t>September 1, 2023 </a:t>
            </a:r>
          </a:p>
          <a:p>
            <a:r>
              <a:rPr lang="en-US" sz="3200" dirty="0">
                <a:latin typeface="Calibri" panose="020F0502020204030204" pitchFamily="34" charset="0"/>
                <a:ea typeface="Calibri" panose="020F0502020204030204" pitchFamily="34" charset="0"/>
                <a:cs typeface="Times New Roman" panose="02020603050405020304" pitchFamily="18" charset="0"/>
              </a:rPr>
              <a:t>Members have an option of a one-time choice in 2023, of using old vs new COR® audit instrument for internal audits. External audits will be conducted using the new COR® audit instrument</a:t>
            </a:r>
          </a:p>
          <a:p>
            <a:endParaRPr lang="en-US" sz="3200" b="1" dirty="0">
              <a:latin typeface="Calibri" panose="020F0502020204030204" pitchFamily="34" charset="0"/>
              <a:cs typeface="Times New Roman" panose="02020603050405020304" pitchFamily="18" charset="0"/>
            </a:endParaRPr>
          </a:p>
          <a:p>
            <a:r>
              <a:rPr lang="en-US" sz="3200" b="1" dirty="0"/>
              <a:t>January 1, 2024 </a:t>
            </a:r>
          </a:p>
          <a:p>
            <a:r>
              <a:rPr lang="en-US" sz="3200" dirty="0"/>
              <a:t>All companies must use</a:t>
            </a:r>
            <a:r>
              <a:rPr lang="en-US" sz="3200" b="1" dirty="0"/>
              <a:t> </a:t>
            </a:r>
            <a:r>
              <a:rPr lang="en-US" sz="3200" dirty="0">
                <a:latin typeface="Calibri" panose="020F0502020204030204" pitchFamily="34" charset="0"/>
                <a:ea typeface="Calibri" panose="020F0502020204030204" pitchFamily="34" charset="0"/>
                <a:cs typeface="Times New Roman" panose="02020603050405020304" pitchFamily="18" charset="0"/>
              </a:rPr>
              <a:t>the new COR® audit instrument</a:t>
            </a:r>
            <a:endParaRPr lang="en-US" sz="3200" b="1" dirty="0"/>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0" y="4903177"/>
            <a:ext cx="12192000" cy="1954823"/>
          </a:xfrm>
          <a:prstGeom prst="rect">
            <a:avLst/>
          </a:prstGeom>
        </p:spPr>
      </p:pic>
      <p:sp>
        <p:nvSpPr>
          <p:cNvPr id="3" name="TextBox 2">
            <a:extLst>
              <a:ext uri="{FF2B5EF4-FFF2-40B4-BE49-F238E27FC236}">
                <a16:creationId xmlns:a16="http://schemas.microsoft.com/office/drawing/2014/main" id="{2A6C2830-FEAD-172B-7798-E041814F99EB}"/>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CSNS Transition Approach </a:t>
            </a:r>
            <a:endParaRPr lang="en-CA" sz="3600" b="1" dirty="0">
              <a:latin typeface="Montserrat" panose="00000500000000000000" pitchFamily="2" charset="0"/>
            </a:endParaRPr>
          </a:p>
        </p:txBody>
      </p:sp>
    </p:spTree>
    <p:extLst>
      <p:ext uri="{BB962C8B-B14F-4D97-AF65-F5344CB8AC3E}">
        <p14:creationId xmlns:p14="http://schemas.microsoft.com/office/powerpoint/2010/main" val="140545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6936" y="1236532"/>
            <a:ext cx="11478127"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Overview of required information</a:t>
            </a:r>
          </a:p>
          <a:p>
            <a:pPr marL="457200" indent="-457200">
              <a:buFont typeface="Arial" panose="020B0604020202020204" pitchFamily="34" charset="0"/>
              <a:buChar char="•"/>
            </a:pPr>
            <a:r>
              <a:rPr lang="en-US" sz="3200" dirty="0"/>
              <a:t>Guidelines</a:t>
            </a:r>
          </a:p>
          <a:p>
            <a:pPr marL="457200" indent="-457200">
              <a:buFont typeface="Arial" panose="020B0604020202020204" pitchFamily="34" charset="0"/>
              <a:buChar char="•"/>
            </a:pPr>
            <a:r>
              <a:rPr lang="en-US" sz="3200" dirty="0"/>
              <a:t>Scoring Table</a:t>
            </a:r>
          </a:p>
          <a:p>
            <a:pPr marL="457200" indent="-457200">
              <a:buFont typeface="Arial" panose="020B0604020202020204" pitchFamily="34" charset="0"/>
              <a:buChar char="•"/>
            </a:pPr>
            <a:r>
              <a:rPr lang="en-US" sz="3200" dirty="0"/>
              <a:t>Observation Table </a:t>
            </a:r>
          </a:p>
          <a:p>
            <a:pPr marL="457200" indent="-457200">
              <a:buFont typeface="Arial" panose="020B0604020202020204" pitchFamily="34" charset="0"/>
              <a:buChar char="•"/>
            </a:pPr>
            <a:r>
              <a:rPr lang="en-US" sz="3200" dirty="0"/>
              <a:t>Interview Table</a:t>
            </a:r>
          </a:p>
          <a:p>
            <a:pPr marL="457200" indent="-457200">
              <a:buFont typeface="Arial" panose="020B0604020202020204" pitchFamily="34" charset="0"/>
              <a:buChar char="•"/>
            </a:pPr>
            <a:r>
              <a:rPr lang="en-US" sz="3200" dirty="0"/>
              <a:t>Summary Score Table </a:t>
            </a:r>
          </a:p>
          <a:p>
            <a:pPr marL="457200" indent="-457200">
              <a:buFont typeface="Arial" panose="020B0604020202020204" pitchFamily="34" charset="0"/>
              <a:buChar char="•"/>
            </a:pPr>
            <a:r>
              <a:rPr lang="en-US" sz="3200" dirty="0"/>
              <a:t>Q &amp; A</a:t>
            </a:r>
          </a:p>
          <a:p>
            <a:endParaRPr lang="en-US" sz="3200" b="1" dirty="0"/>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0" y="4903177"/>
            <a:ext cx="12192000" cy="1954823"/>
          </a:xfrm>
          <a:prstGeom prst="rect">
            <a:avLst/>
          </a:prstGeom>
        </p:spPr>
      </p:pic>
      <p:sp>
        <p:nvSpPr>
          <p:cNvPr id="3" name="TextBox 2">
            <a:extLst>
              <a:ext uri="{FF2B5EF4-FFF2-40B4-BE49-F238E27FC236}">
                <a16:creationId xmlns:a16="http://schemas.microsoft.com/office/drawing/2014/main" id="{2A6C2830-FEAD-172B-7798-E041814F99EB}"/>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Webinar Outline</a:t>
            </a:r>
            <a:endParaRPr lang="en-CA" sz="3600" b="1" dirty="0">
              <a:latin typeface="Montserrat" panose="00000500000000000000" pitchFamily="2" charset="0"/>
            </a:endParaRPr>
          </a:p>
        </p:txBody>
      </p:sp>
    </p:spTree>
    <p:extLst>
      <p:ext uri="{BB962C8B-B14F-4D97-AF65-F5344CB8AC3E}">
        <p14:creationId xmlns:p14="http://schemas.microsoft.com/office/powerpoint/2010/main" val="253305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sp>
        <p:nvSpPr>
          <p:cNvPr id="6" name="TextBox 5">
            <a:extLst>
              <a:ext uri="{FF2B5EF4-FFF2-40B4-BE49-F238E27FC236}">
                <a16:creationId xmlns:a16="http://schemas.microsoft.com/office/drawing/2014/main" id="{EB84EE54-FB15-4FA3-B999-B39D1705935B}"/>
              </a:ext>
            </a:extLst>
          </p:cNvPr>
          <p:cNvSpPr txBox="1"/>
          <p:nvPr/>
        </p:nvSpPr>
        <p:spPr>
          <a:xfrm>
            <a:off x="695438" y="982176"/>
            <a:ext cx="11058111" cy="830997"/>
          </a:xfrm>
          <a:prstGeom prst="rect">
            <a:avLst/>
          </a:prstGeom>
          <a:noFill/>
        </p:spPr>
        <p:txBody>
          <a:bodyPr wrap="square" rtlCol="0">
            <a:spAutoFit/>
          </a:bodyPr>
          <a:lstStyle/>
          <a:p>
            <a:endParaRPr lang="en-US" sz="2400" dirty="0">
              <a:latin typeface="Calibri" panose="020F0502020204030204" pitchFamily="34" charset="0"/>
              <a:cs typeface="Times New Roman" panose="02020603050405020304" pitchFamily="18" charset="0"/>
            </a:endParaRPr>
          </a:p>
          <a:p>
            <a:endParaRPr lang="en-CA" sz="2400" dirty="0"/>
          </a:p>
        </p:txBody>
      </p:sp>
      <p:pic>
        <p:nvPicPr>
          <p:cNvPr id="4" name="Picture 3" descr="A close-up of a company information&#10;&#10;Description automatically generated">
            <a:extLst>
              <a:ext uri="{FF2B5EF4-FFF2-40B4-BE49-F238E27FC236}">
                <a16:creationId xmlns:a16="http://schemas.microsoft.com/office/drawing/2014/main" id="{2BAFDDC3-CF93-EE12-7D88-A92A390CF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758" y="464563"/>
            <a:ext cx="8588484" cy="5928874"/>
          </a:xfrm>
          <a:prstGeom prst="rect">
            <a:avLst/>
          </a:prstGeom>
        </p:spPr>
      </p:pic>
    </p:spTree>
    <p:extLst>
      <p:ext uri="{BB962C8B-B14F-4D97-AF65-F5344CB8AC3E}">
        <p14:creationId xmlns:p14="http://schemas.microsoft.com/office/powerpoint/2010/main" val="344184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578395"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ea typeface="Calibri" panose="020F0502020204030204" pitchFamily="34" charset="0"/>
                <a:cs typeface="Times New Roman" panose="02020603050405020304" pitchFamily="18" charset="0"/>
              </a:rPr>
              <a:t>COR®</a:t>
            </a:r>
            <a:r>
              <a:rPr lang="en-US" sz="3600" b="1" dirty="0">
                <a:latin typeface="Montserrat" panose="00000500000000000000" pitchFamily="2" charset="0"/>
              </a:rPr>
              <a:t> Audit Instrument Guidelines</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4" name="Table 3">
            <a:extLst>
              <a:ext uri="{FF2B5EF4-FFF2-40B4-BE49-F238E27FC236}">
                <a16:creationId xmlns:a16="http://schemas.microsoft.com/office/drawing/2014/main" id="{710514CD-BBFA-A973-9547-7C4A8D814649}"/>
              </a:ext>
            </a:extLst>
          </p:cNvPr>
          <p:cNvGraphicFramePr>
            <a:graphicFrameLocks noGrp="1"/>
          </p:cNvGraphicFramePr>
          <p:nvPr>
            <p:extLst>
              <p:ext uri="{D42A27DB-BD31-4B8C-83A1-F6EECF244321}">
                <p14:modId xmlns:p14="http://schemas.microsoft.com/office/powerpoint/2010/main" val="2115304193"/>
              </p:ext>
            </p:extLst>
          </p:nvPr>
        </p:nvGraphicFramePr>
        <p:xfrm>
          <a:off x="1668462" y="1095476"/>
          <a:ext cx="8855075" cy="4219575"/>
        </p:xfrm>
        <a:graphic>
          <a:graphicData uri="http://schemas.openxmlformats.org/drawingml/2006/table">
            <a:tbl>
              <a:tblPr firstRow="1" firstCol="1" bandRow="1"/>
              <a:tblGrid>
                <a:gridCol w="687705">
                  <a:extLst>
                    <a:ext uri="{9D8B030D-6E8A-4147-A177-3AD203B41FA5}">
                      <a16:colId xmlns:a16="http://schemas.microsoft.com/office/drawing/2014/main" val="3416701577"/>
                    </a:ext>
                  </a:extLst>
                </a:gridCol>
                <a:gridCol w="8167370">
                  <a:extLst>
                    <a:ext uri="{9D8B030D-6E8A-4147-A177-3AD203B41FA5}">
                      <a16:colId xmlns:a16="http://schemas.microsoft.com/office/drawing/2014/main" val="1734315657"/>
                    </a:ext>
                  </a:extLst>
                </a:gridCol>
              </a:tblGrid>
              <a:tr h="260985">
                <a:tc>
                  <a:txBody>
                    <a:bodyPr/>
                    <a:lstStyle/>
                    <a:p>
                      <a:pPr algn="ct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Guidelines - Hazard Assessment, Analysis, and Control</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extLst>
                  <a:ext uri="{0D108BD9-81ED-4DB2-BD59-A6C34878D82A}">
                    <a16:rowId xmlns:a16="http://schemas.microsoft.com/office/drawing/2014/main" val="112077143"/>
                  </a:ext>
                </a:extLst>
              </a:tr>
              <a:tr h="209550">
                <a:tc gridSpan="2">
                  <a:txBody>
                    <a:bodyPr/>
                    <a:lstStyle/>
                    <a:p>
                      <a:pPr algn="l"/>
                      <a:r>
                        <a:rPr lang="en-US" sz="1100" b="1">
                          <a:solidFill>
                            <a:srgbClr val="000000"/>
                          </a:solidFill>
                          <a:effectLst/>
                          <a:latin typeface="Calibri" panose="020F0502020204030204" pitchFamily="34" charset="0"/>
                          <a:ea typeface="Calibri" panose="020F0502020204030204" pitchFamily="34" charset="0"/>
                          <a:cs typeface="Arial" panose="020B0604020202020204" pitchFamily="34" charset="0"/>
                        </a:rPr>
                        <a:t>                     Small Business- All questions apply</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CA"/>
                    </a:p>
                  </a:txBody>
                  <a:tcPr/>
                </a:tc>
                <a:extLst>
                  <a:ext uri="{0D108BD9-81ED-4DB2-BD59-A6C34878D82A}">
                    <a16:rowId xmlns:a16="http://schemas.microsoft.com/office/drawing/2014/main" val="3178802501"/>
                  </a:ext>
                </a:extLst>
              </a:tr>
              <a:tr h="34417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a:effectLst/>
                          <a:latin typeface="Calibri" panose="020F0502020204030204" pitchFamily="34" charset="0"/>
                          <a:ea typeface="Calibri" panose="020F0502020204030204" pitchFamily="34" charset="0"/>
                          <a:cs typeface="Times New Roman" panose="02020603050405020304" pitchFamily="18" charset="0"/>
                        </a:rPr>
                        <a:t>An employer is required to complete formal hazard assessments that encompass all aspects of company operations, including both routine tasks and non-routine work. Hazard assessments could also include primary scopes of work undertaken by the company, task inventories, or occupational exposures. The hazard assessments should be based on the work performed and should result in the identification of hazards and implementation of control measures. </a:t>
                      </a:r>
                      <a:endParaRPr lang="en-CA" sz="1100">
                        <a:effectLst/>
                        <a:latin typeface="Calibri" panose="020F0502020204030204" pitchFamily="34" charset="0"/>
                        <a:ea typeface="Calibri" panose="020F0502020204030204" pitchFamily="34" charset="0"/>
                        <a:cs typeface="Arial" panose="020B0604020202020204" pitchFamily="34" charset="0"/>
                      </a:endParaRPr>
                    </a:p>
                    <a:p>
                      <a:pPr algn="l"/>
                      <a:r>
                        <a:rPr lang="en-US" sz="1000">
                          <a:effectLst/>
                          <a:latin typeface="Calibri" panose="020F0502020204030204" pitchFamily="34" charset="0"/>
                          <a:ea typeface="Calibri" panose="020F0502020204030204" pitchFamily="34" charset="0"/>
                          <a:cs typeface="Times New Roman" panose="02020603050405020304" pitchFamily="18" charset="0"/>
                        </a:rPr>
                        <a:t>- Award two (2) points based on documentation of completed formal hazard assessments as per company policy/directive. </a:t>
                      </a:r>
                      <a:endParaRPr lang="en-CA" sz="1100">
                        <a:effectLst/>
                        <a:latin typeface="Calibri" panose="020F0502020204030204" pitchFamily="34" charset="0"/>
                        <a:ea typeface="Calibri" panose="020F0502020204030204" pitchFamily="34" charset="0"/>
                        <a:cs typeface="Arial" panose="020B0604020202020204" pitchFamily="34" charset="0"/>
                      </a:endParaRPr>
                    </a:p>
                    <a:p>
                      <a:pPr algn="l"/>
                      <a:r>
                        <a:rPr lang="en-US" sz="1000">
                          <a:effectLst/>
                          <a:latin typeface="Calibri" panose="020F0502020204030204" pitchFamily="34" charset="0"/>
                          <a:ea typeface="Calibri" panose="020F0502020204030204" pitchFamily="34" charset="0"/>
                          <a:cs typeface="Times New Roman" panose="02020603050405020304" pitchFamily="18" charset="0"/>
                        </a:rPr>
                        <a:t>- Award three (3) points based on observations that the formal hazard assessments accurately reflect the activities on site and are made readily available.</a:t>
                      </a:r>
                      <a:endParaRPr lang="en-CA" sz="1100">
                        <a:effectLst/>
                        <a:latin typeface="Calibri" panose="020F0502020204030204" pitchFamily="34" charset="0"/>
                        <a:ea typeface="Calibri" panose="020F0502020204030204" pitchFamily="34" charset="0"/>
                        <a:cs typeface="Arial" panose="020B0604020202020204" pitchFamily="34" charset="0"/>
                      </a:endParaRPr>
                    </a:p>
                    <a:p>
                      <a:pPr algn="l"/>
                      <a:r>
                        <a:rPr lang="en-US" sz="1000">
                          <a:effectLst/>
                          <a:latin typeface="Calibri" panose="020F0502020204030204" pitchFamily="34" charset="0"/>
                          <a:ea typeface="Calibri" panose="020F0502020204030204" pitchFamily="34" charset="0"/>
                          <a:cs typeface="Times New Roman" panose="02020603050405020304" pitchFamily="18" charset="0"/>
                        </a:rPr>
                        <a:t>- Award two (2) points </a:t>
                      </a: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based on the majority of positive interview responses.</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793181"/>
                  </a:ext>
                </a:extLst>
              </a:tr>
              <a:tr h="180975">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dirty="0">
                          <a:effectLst/>
                          <a:latin typeface="Calibri" panose="020F0502020204030204" pitchFamily="34" charset="0"/>
                          <a:ea typeface="Calibri" panose="020F0502020204030204" pitchFamily="34" charset="0"/>
                          <a:cs typeface="Times New Roman" panose="02020603050405020304" pitchFamily="18" charset="0"/>
                        </a:rPr>
                        <a:t>Completed hazard assessments must clearly report/describe existing and potential hazards and the majority of interview responses must confirm workers review of the information on hazard assessments. Both documentation and interviews must be confirmed to award points.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202855"/>
                  </a:ext>
                </a:extLst>
              </a:tr>
              <a:tr h="169545">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a:effectLst/>
                          <a:latin typeface="Calibri" panose="020F0502020204030204" pitchFamily="34" charset="0"/>
                          <a:ea typeface="Calibri" panose="020F0502020204030204" pitchFamily="34" charset="0"/>
                          <a:cs typeface="Times New Roman" panose="02020603050405020304" pitchFamily="18" charset="0"/>
                        </a:rPr>
                        <a:t>Completed hazard assessments must show that risks are assessed/evaluated prior to work being performed. An example of an assessment/evaluation could include hazard ranking using frequency, severity, or probability ranking.  </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23315"/>
                  </a:ext>
                </a:extLst>
              </a:tr>
              <a:tr h="36449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a:effectLst/>
                          <a:latin typeface="Calibri" panose="020F0502020204030204" pitchFamily="34" charset="0"/>
                          <a:ea typeface="Calibri" panose="020F0502020204030204" pitchFamily="34" charset="0"/>
                          <a:cs typeface="Times New Roman" panose="02020603050405020304" pitchFamily="18" charset="0"/>
                        </a:rPr>
                        <a:t>Documentation must show that risks on hazard assessments are reassessed/re-evaluated when people, equipment, material, environment, or processes are changed. The frequency of this type of assessment will depend on how often changes occur. The hazard assessment commonly used before each day, or each task, is a good example of an ongoing risk assessment process. </a:t>
                      </a:r>
                      <a:endParaRPr lang="en-CA" sz="1100">
                        <a:effectLst/>
                        <a:latin typeface="Calibri" panose="020F0502020204030204" pitchFamily="34" charset="0"/>
                        <a:ea typeface="Calibri" panose="020F0502020204030204" pitchFamily="34" charset="0"/>
                        <a:cs typeface="Arial" panose="020B0604020202020204" pitchFamily="34" charset="0"/>
                      </a:endParaRPr>
                    </a:p>
                    <a:p>
                      <a:pPr algn="l"/>
                      <a:r>
                        <a:rPr lang="en-US" sz="1000">
                          <a:effectLst/>
                          <a:latin typeface="Calibri" panose="020F0502020204030204" pitchFamily="34" charset="0"/>
                          <a:ea typeface="Calibri" panose="020F0502020204030204" pitchFamily="34" charset="0"/>
                          <a:cs typeface="Times New Roman" panose="02020603050405020304" pitchFamily="18" charset="0"/>
                        </a:rPr>
                        <a:t>- Award three (3) points based on documentation of completed ongoing risk assessments from the same worksite location as applicable. </a:t>
                      </a:r>
                      <a:endParaRPr lang="en-CA" sz="1100">
                        <a:effectLst/>
                        <a:latin typeface="Calibri" panose="020F0502020204030204" pitchFamily="34" charset="0"/>
                        <a:ea typeface="Calibri" panose="020F0502020204030204" pitchFamily="34" charset="0"/>
                        <a:cs typeface="Arial" panose="020B0604020202020204" pitchFamily="34" charset="0"/>
                      </a:endParaRPr>
                    </a:p>
                    <a:p>
                      <a:pPr algn="l"/>
                      <a:r>
                        <a:rPr lang="en-US" sz="1000">
                          <a:effectLst/>
                          <a:latin typeface="Calibri" panose="020F0502020204030204" pitchFamily="34" charset="0"/>
                          <a:ea typeface="Calibri" panose="020F0502020204030204" pitchFamily="34" charset="0"/>
                          <a:cs typeface="Times New Roman" panose="02020603050405020304" pitchFamily="18" charset="0"/>
                        </a:rPr>
                        <a:t>- Award three (3) points </a:t>
                      </a: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based on the majority of positive interview responses.</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07877"/>
                  </a:ext>
                </a:extLst>
              </a:tr>
              <a:tr h="36449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a:effectLst/>
                          <a:latin typeface="Calibri" panose="020F0502020204030204" pitchFamily="34" charset="0"/>
                          <a:ea typeface="Calibri" panose="020F0502020204030204" pitchFamily="34" charset="0"/>
                          <a:cs typeface="Times New Roman" panose="02020603050405020304" pitchFamily="18" charset="0"/>
                        </a:rPr>
                        <a:t>Documented hazard assessments must include consideration of design and layout of the work area, ergonomics, machinery, or processes to award points for this section. The risk of musculoskeletal injury and appropriate prevention control (safe job procedures, tailored work schedules, personal protective equipment, etc.) would be an example for awarding points.</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087074"/>
                  </a:ext>
                </a:extLst>
              </a:tr>
              <a:tr h="36449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dirty="0">
                          <a:effectLst/>
                          <a:latin typeface="Calibri" panose="020F0502020204030204" pitchFamily="34" charset="0"/>
                          <a:ea typeface="Calibri" panose="020F0502020204030204" pitchFamily="34" charset="0"/>
                          <a:cs typeface="Times New Roman" panose="02020603050405020304" pitchFamily="18" charset="0"/>
                        </a:rPr>
                        <a:t>The names of the individuals involved in hazard assessments must be identified in the documentation. On-site workers, supervisors, and any other individual involved must be identified in the hazard assessment process.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000" dirty="0">
                          <a:effectLst/>
                          <a:latin typeface="Calibri" panose="020F0502020204030204" pitchFamily="34" charset="0"/>
                          <a:ea typeface="Calibri" panose="020F0502020204030204" pitchFamily="34" charset="0"/>
                          <a:cs typeface="Times New Roman" panose="02020603050405020304" pitchFamily="18" charset="0"/>
                        </a:rPr>
                        <a:t>- Award two (2) points based on verification of appropriate signatures on completed hazard assessments.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000" dirty="0">
                          <a:effectLst/>
                          <a:latin typeface="Calibri" panose="020F0502020204030204" pitchFamily="34" charset="0"/>
                          <a:ea typeface="Calibri" panose="020F0502020204030204" pitchFamily="34" charset="0"/>
                          <a:cs typeface="Times New Roman" panose="02020603050405020304" pitchFamily="18" charset="0"/>
                        </a:rPr>
                        <a:t>- Award two (2) points </a:t>
                      </a: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based on the majority of positive interview responses.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860104"/>
                  </a:ext>
                </a:extLst>
              </a:tr>
            </a:tbl>
          </a:graphicData>
        </a:graphic>
      </p:graphicFrame>
    </p:spTree>
    <p:extLst>
      <p:ext uri="{BB962C8B-B14F-4D97-AF65-F5344CB8AC3E}">
        <p14:creationId xmlns:p14="http://schemas.microsoft.com/office/powerpoint/2010/main" val="417878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BF78BF-E1E4-433D-96F6-12DC0F1AFDA3}"/>
              </a:ext>
            </a:extLst>
          </p:cNvPr>
          <p:cNvSpPr txBox="1"/>
          <p:nvPr/>
        </p:nvSpPr>
        <p:spPr>
          <a:xfrm>
            <a:off x="352926" y="181455"/>
            <a:ext cx="11478127" cy="646331"/>
          </a:xfrm>
          <a:prstGeom prst="rect">
            <a:avLst/>
          </a:prstGeom>
          <a:noFill/>
        </p:spPr>
        <p:txBody>
          <a:bodyPr wrap="square" rtlCol="0">
            <a:spAutoFit/>
          </a:bodyPr>
          <a:lstStyle/>
          <a:p>
            <a:pPr algn="ctr"/>
            <a:r>
              <a:rPr lang="en-US" sz="3600" b="1" dirty="0">
                <a:latin typeface="Montserrat" panose="00000500000000000000" pitchFamily="2" charset="0"/>
              </a:rPr>
              <a:t>COR Audit Instrument Guidelines</a:t>
            </a:r>
            <a:endParaRPr lang="en-CA" sz="3600" b="1" dirty="0">
              <a:latin typeface="Montserrat" panose="00000500000000000000" pitchFamily="2" charset="0"/>
            </a:endParaRPr>
          </a:p>
        </p:txBody>
      </p:sp>
      <p:pic>
        <p:nvPicPr>
          <p:cNvPr id="9" name="Picture 8">
            <a:extLst>
              <a:ext uri="{FF2B5EF4-FFF2-40B4-BE49-F238E27FC236}">
                <a16:creationId xmlns:a16="http://schemas.microsoft.com/office/drawing/2014/main" id="{F7D16E7B-F7F5-7844-B775-913F524F15CA}"/>
              </a:ext>
            </a:extLst>
          </p:cNvPr>
          <p:cNvPicPr>
            <a:picLocks noChangeAspect="1"/>
          </p:cNvPicPr>
          <p:nvPr/>
        </p:nvPicPr>
        <p:blipFill rotWithShape="1">
          <a:blip r:embed="rId2"/>
          <a:srcRect r="1293" b="6655"/>
          <a:stretch/>
        </p:blipFill>
        <p:spPr>
          <a:xfrm>
            <a:off x="1" y="4903177"/>
            <a:ext cx="12192000" cy="1954823"/>
          </a:xfrm>
          <a:prstGeom prst="rect">
            <a:avLst/>
          </a:prstGeom>
        </p:spPr>
      </p:pic>
      <p:graphicFrame>
        <p:nvGraphicFramePr>
          <p:cNvPr id="3" name="Table 2">
            <a:extLst>
              <a:ext uri="{FF2B5EF4-FFF2-40B4-BE49-F238E27FC236}">
                <a16:creationId xmlns:a16="http://schemas.microsoft.com/office/drawing/2014/main" id="{08080FB5-7008-53A9-1A6B-642CE6A18922}"/>
              </a:ext>
            </a:extLst>
          </p:cNvPr>
          <p:cNvGraphicFramePr>
            <a:graphicFrameLocks noGrp="1"/>
          </p:cNvGraphicFramePr>
          <p:nvPr>
            <p:extLst>
              <p:ext uri="{D42A27DB-BD31-4B8C-83A1-F6EECF244321}">
                <p14:modId xmlns:p14="http://schemas.microsoft.com/office/powerpoint/2010/main" val="1641645197"/>
              </p:ext>
            </p:extLst>
          </p:nvPr>
        </p:nvGraphicFramePr>
        <p:xfrm>
          <a:off x="1664451" y="1291168"/>
          <a:ext cx="8855075" cy="1645920"/>
        </p:xfrm>
        <a:graphic>
          <a:graphicData uri="http://schemas.openxmlformats.org/drawingml/2006/table">
            <a:tbl>
              <a:tblPr firstRow="1" firstCol="1" bandRow="1"/>
              <a:tblGrid>
                <a:gridCol w="687705">
                  <a:extLst>
                    <a:ext uri="{9D8B030D-6E8A-4147-A177-3AD203B41FA5}">
                      <a16:colId xmlns:a16="http://schemas.microsoft.com/office/drawing/2014/main" val="1846596757"/>
                    </a:ext>
                  </a:extLst>
                </a:gridCol>
                <a:gridCol w="8167370">
                  <a:extLst>
                    <a:ext uri="{9D8B030D-6E8A-4147-A177-3AD203B41FA5}">
                      <a16:colId xmlns:a16="http://schemas.microsoft.com/office/drawing/2014/main" val="2708122452"/>
                    </a:ext>
                  </a:extLst>
                </a:gridCol>
              </a:tblGrid>
              <a:tr h="364490">
                <a:tc>
                  <a:txBody>
                    <a:bodyPr/>
                    <a:lstStyle/>
                    <a:p>
                      <a:pPr algn="ct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dirty="0">
                          <a:effectLst/>
                          <a:latin typeface="Calibri" panose="020F0502020204030204" pitchFamily="34" charset="0"/>
                          <a:ea typeface="Calibri" panose="020F0502020204030204" pitchFamily="34" charset="0"/>
                          <a:cs typeface="Times New Roman" panose="02020603050405020304" pitchFamily="18" charset="0"/>
                        </a:rPr>
                        <a:t>Verify training has been completed for individuals involved in the hazard assessment to confirm their competency. </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000" dirty="0">
                          <a:effectLst/>
                          <a:latin typeface="Calibri" panose="020F0502020204030204" pitchFamily="34" charset="0"/>
                          <a:ea typeface="Calibri" panose="020F0502020204030204" pitchFamily="34" charset="0"/>
                          <a:cs typeface="Times New Roman" panose="02020603050405020304" pitchFamily="18" charset="0"/>
                        </a:rPr>
                        <a:t>- Award two (2) points based on verification of training for individuals identified on completed hazard assessments.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000" dirty="0">
                          <a:effectLst/>
                          <a:latin typeface="Calibri" panose="020F0502020204030204" pitchFamily="34" charset="0"/>
                          <a:ea typeface="Calibri" panose="020F0502020204030204" pitchFamily="34" charset="0"/>
                          <a:cs typeface="Times New Roman" panose="02020603050405020304" pitchFamily="18" charset="0"/>
                        </a:rPr>
                        <a:t>- Award two (2) points </a:t>
                      </a: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based on the majority of positive interview responses </a:t>
                      </a:r>
                      <a:r>
                        <a:rPr lang="en-US" sz="1000" dirty="0">
                          <a:effectLst/>
                          <a:latin typeface="Calibri" panose="020F0502020204030204" pitchFamily="34" charset="0"/>
                          <a:ea typeface="Calibri" panose="020F0502020204030204" pitchFamily="34" charset="0"/>
                          <a:cs typeface="Times New Roman" panose="02020603050405020304" pitchFamily="18" charset="0"/>
                        </a:rPr>
                        <a:t>of those responsible.</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404719"/>
                  </a:ext>
                </a:extLst>
              </a:tr>
              <a:tr h="36449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dirty="0">
                          <a:effectLst/>
                          <a:latin typeface="Calibri" panose="020F0502020204030204" pitchFamily="34" charset="0"/>
                          <a:ea typeface="Calibri" panose="020F0502020204030204" pitchFamily="34" charset="0"/>
                          <a:cs typeface="Times New Roman" panose="02020603050405020304" pitchFamily="18" charset="0"/>
                        </a:rPr>
                        <a:t>Verify a critical task list has been completed (a list of tasks involving the potential for serious injury or death — for which related safe job procedures should be developed). Points may also be awarded if critical tasks are identified on completed hazard assessments as well as having the applicable safe work procedure included as the control.</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276615"/>
                  </a:ext>
                </a:extLst>
              </a:tr>
              <a:tr h="36449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dirty="0">
                          <a:effectLst/>
                          <a:latin typeface="Calibri" panose="020F0502020204030204" pitchFamily="34" charset="0"/>
                          <a:ea typeface="Calibri" panose="020F0502020204030204" pitchFamily="34" charset="0"/>
                          <a:cs typeface="Arial" panose="020B0604020202020204" pitchFamily="34" charset="0"/>
                        </a:rPr>
                        <a:t>Once hazards are identified, appropriate controls must be put in place. Verify the methods of control follow the hierarchy of controls (elimination, substitution, engineering controls, administrative controls, personal protective equipment).  Verify through documentation showing hierarchy of controls was used to determine the appropriate control method. Points may also be awarded by verifying workers are following the controls identified on the hazard assessment for the job/task.</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318811"/>
                  </a:ext>
                </a:extLst>
              </a:tr>
            </a:tbl>
          </a:graphicData>
        </a:graphic>
      </p:graphicFrame>
      <p:graphicFrame>
        <p:nvGraphicFramePr>
          <p:cNvPr id="4" name="Table 3">
            <a:extLst>
              <a:ext uri="{FF2B5EF4-FFF2-40B4-BE49-F238E27FC236}">
                <a16:creationId xmlns:a16="http://schemas.microsoft.com/office/drawing/2014/main" id="{A97A36D2-5BDF-A5B5-839B-B987459A3A81}"/>
              </a:ext>
            </a:extLst>
          </p:cNvPr>
          <p:cNvGraphicFramePr>
            <a:graphicFrameLocks noGrp="1"/>
          </p:cNvGraphicFramePr>
          <p:nvPr>
            <p:extLst>
              <p:ext uri="{D42A27DB-BD31-4B8C-83A1-F6EECF244321}">
                <p14:modId xmlns:p14="http://schemas.microsoft.com/office/powerpoint/2010/main" val="1046224457"/>
              </p:ext>
            </p:extLst>
          </p:nvPr>
        </p:nvGraphicFramePr>
        <p:xfrm>
          <a:off x="1664450" y="2937088"/>
          <a:ext cx="8855075" cy="867410"/>
        </p:xfrm>
        <a:graphic>
          <a:graphicData uri="http://schemas.openxmlformats.org/drawingml/2006/table">
            <a:tbl>
              <a:tblPr firstRow="1" firstCol="1" bandRow="1"/>
              <a:tblGrid>
                <a:gridCol w="687705">
                  <a:extLst>
                    <a:ext uri="{9D8B030D-6E8A-4147-A177-3AD203B41FA5}">
                      <a16:colId xmlns:a16="http://schemas.microsoft.com/office/drawing/2014/main" val="2396326671"/>
                    </a:ext>
                  </a:extLst>
                </a:gridCol>
                <a:gridCol w="8167370">
                  <a:extLst>
                    <a:ext uri="{9D8B030D-6E8A-4147-A177-3AD203B41FA5}">
                      <a16:colId xmlns:a16="http://schemas.microsoft.com/office/drawing/2014/main" val="1064494753"/>
                    </a:ext>
                  </a:extLst>
                </a:gridCol>
              </a:tblGrid>
              <a:tr h="36449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dirty="0">
                          <a:effectLst/>
                          <a:latin typeface="Calibri" panose="020F0502020204030204" pitchFamily="34" charset="0"/>
                          <a:ea typeface="Calibri" panose="020F0502020204030204" pitchFamily="34" charset="0"/>
                          <a:cs typeface="Arial" panose="020B0604020202020204" pitchFamily="34" charset="0"/>
                        </a:rPr>
                        <a:t>Verify through documentation and interviews that appropriate individuals/roles are assigned the responsibility to implement the control.  Both documentation and interviews must be confirmed to award points.</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806432"/>
                  </a:ext>
                </a:extLst>
              </a:tr>
              <a:tr h="364490">
                <a:tc>
                  <a:txBody>
                    <a:bodyPr/>
                    <a:lstStyle/>
                    <a:p>
                      <a:pPr algn="ct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D"/>
                    </a:solidFill>
                  </a:tcPr>
                </a:tc>
                <a:tc>
                  <a:txBody>
                    <a:bodyPr/>
                    <a:lstStyle/>
                    <a:p>
                      <a:pPr algn="l"/>
                      <a:r>
                        <a:rPr lang="en-US" sz="1100" dirty="0">
                          <a:effectLst/>
                          <a:latin typeface="Calibri" panose="020F0502020204030204" pitchFamily="34" charset="0"/>
                          <a:ea typeface="Calibri" panose="020F0502020204030204" pitchFamily="34" charset="0"/>
                          <a:cs typeface="Arial" panose="020B0604020202020204" pitchFamily="34" charset="0"/>
                        </a:rPr>
                        <a:t>When a control involves a time requirement or additional effort to implement, there must be a process or timeline indicating when the control is implemented. Verify through documentation that the control has been implemented (normally through a signature and completion date) or through observation that the identified controls have been implemented.</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724503"/>
                  </a:ext>
                </a:extLst>
              </a:tr>
            </a:tbl>
          </a:graphicData>
        </a:graphic>
      </p:graphicFrame>
      <p:sp>
        <p:nvSpPr>
          <p:cNvPr id="5" name="Rectangle 1">
            <a:extLst>
              <a:ext uri="{FF2B5EF4-FFF2-40B4-BE49-F238E27FC236}">
                <a16:creationId xmlns:a16="http://schemas.microsoft.com/office/drawing/2014/main" id="{3B1052F0-15E7-73E8-09AE-D1883A471B0C}"/>
              </a:ext>
            </a:extLst>
          </p:cNvPr>
          <p:cNvSpPr>
            <a:spLocks noChangeArrowheads="1"/>
          </p:cNvSpPr>
          <p:nvPr/>
        </p:nvSpPr>
        <p:spPr bwMode="auto">
          <a:xfrm>
            <a:off x="1668463" y="4823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CA"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620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198EDBC21F344D9BE3A85C0138BD13" ma:contentTypeVersion="10" ma:contentTypeDescription="Create a new document." ma:contentTypeScope="" ma:versionID="a8ab0f48bc03d8e1dd90f529ac88388b">
  <xsd:schema xmlns:xsd="http://www.w3.org/2001/XMLSchema" xmlns:xs="http://www.w3.org/2001/XMLSchema" xmlns:p="http://schemas.microsoft.com/office/2006/metadata/properties" xmlns:ns2="d0a1f6c7-c1ed-4e07-93fc-54ffaa6d9b27" xmlns:ns3="353f6d16-3a9f-420c-84d9-6a2aea01fa17" targetNamespace="http://schemas.microsoft.com/office/2006/metadata/properties" ma:root="true" ma:fieldsID="18eede66ed5791bef775cd54119e30cb" ns2:_="" ns3:_="">
    <xsd:import namespace="d0a1f6c7-c1ed-4e07-93fc-54ffaa6d9b27"/>
    <xsd:import namespace="353f6d16-3a9f-420c-84d9-6a2aea01fa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_Flow_SignoffStatus"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1f6c7-c1ed-4e07-93fc-54ffaa6d9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_Flow_SignoffStatus" ma:index="15" nillable="true" ma:displayName="Sign-off status" ma:internalName="Sign_x002d_off_x0020_status">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f6d16-3a9f-420c-84d9-6a2aea01fa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0a1f6c7-c1ed-4e07-93fc-54ffaa6d9b27" xsi:nil="true"/>
  </documentManagement>
</p:properties>
</file>

<file path=customXml/itemProps1.xml><?xml version="1.0" encoding="utf-8"?>
<ds:datastoreItem xmlns:ds="http://schemas.openxmlformats.org/officeDocument/2006/customXml" ds:itemID="{487FB79D-F166-47BE-866A-A9CF11888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1f6c7-c1ed-4e07-93fc-54ffaa6d9b27"/>
    <ds:schemaRef ds:uri="353f6d16-3a9f-420c-84d9-6a2aea01f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F16890-8339-4250-A169-A351B759162B}">
  <ds:schemaRefs>
    <ds:schemaRef ds:uri="http://schemas.microsoft.com/sharepoint/v3/contenttype/forms"/>
  </ds:schemaRefs>
</ds:datastoreItem>
</file>

<file path=customXml/itemProps3.xml><?xml version="1.0" encoding="utf-8"?>
<ds:datastoreItem xmlns:ds="http://schemas.openxmlformats.org/officeDocument/2006/customXml" ds:itemID="{372BA3E1-C732-4CD3-A55B-E43CA927B806}">
  <ds:schemaRefs>
    <ds:schemaRef ds:uri="http://schemas.microsoft.com/office/2006/documentManagement/types"/>
    <ds:schemaRef ds:uri="http://www.w3.org/XML/1998/namespace"/>
    <ds:schemaRef ds:uri="http://purl.org/dc/elements/1.1/"/>
    <ds:schemaRef ds:uri="353f6d16-3a9f-420c-84d9-6a2aea01fa17"/>
    <ds:schemaRef ds:uri="http://purl.org/dc/terms/"/>
    <ds:schemaRef ds:uri="http://schemas.microsoft.com/office/2006/metadata/properties"/>
    <ds:schemaRef ds:uri="http://purl.org/dc/dcmitype/"/>
    <ds:schemaRef ds:uri="d0a1f6c7-c1ed-4e07-93fc-54ffaa6d9b27"/>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24976</TotalTime>
  <Words>1840</Words>
  <Application>Microsoft Office PowerPoint</Application>
  <PresentationFormat>Widescreen</PresentationFormat>
  <Paragraphs>203</Paragraphs>
  <Slides>25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jmeldrum2020@outlook.com</dc:creator>
  <cp:lastModifiedBy>Amanda Silliker</cp:lastModifiedBy>
  <cp:revision>286</cp:revision>
  <cp:lastPrinted>2021-03-05T18:18:11Z</cp:lastPrinted>
  <dcterms:created xsi:type="dcterms:W3CDTF">2020-01-28T14:39:09Z</dcterms:created>
  <dcterms:modified xsi:type="dcterms:W3CDTF">2023-08-09T12:55:18Z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0x01010003198EDBC21F344D9BE3A85C0138BD13</vt:lpwstr>
  </property>
</Properties>
</file>