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60" r:id="rId5"/>
    <p:sldId id="285" r:id="rId6"/>
    <p:sldId id="413" r:id="rId7"/>
    <p:sldId id="257" r:id="rId8"/>
    <p:sldId id="414" r:id="rId9"/>
    <p:sldId id="338" r:id="rId10"/>
    <p:sldId id="355" r:id="rId11"/>
    <p:sldId id="336" r:id="rId12"/>
    <p:sldId id="383" r:id="rId13"/>
    <p:sldId id="332" r:id="rId14"/>
    <p:sldId id="399" r:id="rId15"/>
    <p:sldId id="352" r:id="rId16"/>
    <p:sldId id="346" r:id="rId17"/>
    <p:sldId id="400" r:id="rId18"/>
    <p:sldId id="402" r:id="rId19"/>
    <p:sldId id="401" r:id="rId20"/>
    <p:sldId id="404" r:id="rId21"/>
    <p:sldId id="334" r:id="rId22"/>
    <p:sldId id="403" r:id="rId23"/>
    <p:sldId id="407" r:id="rId24"/>
    <p:sldId id="361" r:id="rId25"/>
    <p:sldId id="409" r:id="rId26"/>
    <p:sldId id="408" r:id="rId27"/>
    <p:sldId id="342" r:id="rId28"/>
    <p:sldId id="349" r:id="rId29"/>
    <p:sldId id="405" r:id="rId30"/>
    <p:sldId id="412" r:id="rId31"/>
    <p:sldId id="411"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karsingh, Perry" initials="SP" lastIdx="1" clrIdx="0">
    <p:extLst>
      <p:ext uri="{19B8F6BF-5375-455C-9EA6-DF929625EA0E}">
        <p15:presenceInfo xmlns:p15="http://schemas.microsoft.com/office/powerpoint/2012/main" userId="S::Perry.Sankarsingh@nshealth.ca::1ba1508a-f0c3-4bc4-b322-a94d5f1a56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C"/>
    <a:srgbClr val="FEF8F4"/>
    <a:srgbClr val="FADAC2"/>
    <a:srgbClr val="ED7922"/>
    <a:srgbClr val="5BAE51"/>
    <a:srgbClr val="F08F46"/>
    <a:srgbClr val="F6BB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8" autoAdjust="0"/>
    <p:restoredTop sz="84136" autoAdjust="0"/>
  </p:normalViewPr>
  <p:slideViewPr>
    <p:cSldViewPr snapToGrid="0">
      <p:cViewPr varScale="1">
        <p:scale>
          <a:sx n="77" d="100"/>
          <a:sy n="77" d="100"/>
        </p:scale>
        <p:origin x="8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Silliker" userId="39e1ffba-2cef-4afb-ac3c-77557af8a51d" providerId="ADAL" clId="{E9BA121D-45FF-4B34-BBD7-A19BB3CBA65E}"/>
    <pc:docChg chg="custSel modSld">
      <pc:chgData name="Amanda Silliker" userId="39e1ffba-2cef-4afb-ac3c-77557af8a51d" providerId="ADAL" clId="{E9BA121D-45FF-4B34-BBD7-A19BB3CBA65E}" dt="2023-06-22T14:36:59.172" v="21" actId="1076"/>
      <pc:docMkLst>
        <pc:docMk/>
      </pc:docMkLst>
      <pc:sldChg chg="delSp modSp mod">
        <pc:chgData name="Amanda Silliker" userId="39e1ffba-2cef-4afb-ac3c-77557af8a51d" providerId="ADAL" clId="{E9BA121D-45FF-4B34-BBD7-A19BB3CBA65E}" dt="2023-06-22T14:36:59.172" v="21" actId="1076"/>
        <pc:sldMkLst>
          <pc:docMk/>
          <pc:sldMk cId="2156498989" sldId="346"/>
        </pc:sldMkLst>
        <pc:graphicFrameChg chg="del">
          <ac:chgData name="Amanda Silliker" userId="39e1ffba-2cef-4afb-ac3c-77557af8a51d" providerId="ADAL" clId="{E9BA121D-45FF-4B34-BBD7-A19BB3CBA65E}" dt="2023-06-22T14:36:47.187" v="19" actId="478"/>
          <ac:graphicFrameMkLst>
            <pc:docMk/>
            <pc:sldMk cId="2156498989" sldId="346"/>
            <ac:graphicFrameMk id="4" creationId="{9F5EE417-3B45-C9A5-27D6-44FD8589DFA4}"/>
          </ac:graphicFrameMkLst>
        </pc:graphicFrameChg>
        <pc:graphicFrameChg chg="mod">
          <ac:chgData name="Amanda Silliker" userId="39e1ffba-2cef-4afb-ac3c-77557af8a51d" providerId="ADAL" clId="{E9BA121D-45FF-4B34-BBD7-A19BB3CBA65E}" dt="2023-06-22T14:36:55.104" v="20" actId="1076"/>
          <ac:graphicFrameMkLst>
            <pc:docMk/>
            <pc:sldMk cId="2156498989" sldId="346"/>
            <ac:graphicFrameMk id="8" creationId="{3E19CB39-060A-D7AE-6B95-A9D32778A518}"/>
          </ac:graphicFrameMkLst>
        </pc:graphicFrameChg>
        <pc:graphicFrameChg chg="mod">
          <ac:chgData name="Amanda Silliker" userId="39e1ffba-2cef-4afb-ac3c-77557af8a51d" providerId="ADAL" clId="{E9BA121D-45FF-4B34-BBD7-A19BB3CBA65E}" dt="2023-06-22T14:36:59.172" v="21" actId="1076"/>
          <ac:graphicFrameMkLst>
            <pc:docMk/>
            <pc:sldMk cId="2156498989" sldId="346"/>
            <ac:graphicFrameMk id="10" creationId="{556853DB-9A9F-F420-B4EA-E8EF1423D63B}"/>
          </ac:graphicFrameMkLst>
        </pc:graphicFrameChg>
      </pc:sldChg>
      <pc:sldChg chg="modSp mod">
        <pc:chgData name="Amanda Silliker" userId="39e1ffba-2cef-4afb-ac3c-77557af8a51d" providerId="ADAL" clId="{E9BA121D-45FF-4B34-BBD7-A19BB3CBA65E}" dt="2023-06-22T14:36:24.300" v="18" actId="113"/>
        <pc:sldMkLst>
          <pc:docMk/>
          <pc:sldMk cId="1405455551" sldId="383"/>
        </pc:sldMkLst>
        <pc:spChg chg="mod">
          <ac:chgData name="Amanda Silliker" userId="39e1ffba-2cef-4afb-ac3c-77557af8a51d" providerId="ADAL" clId="{E9BA121D-45FF-4B34-BBD7-A19BB3CBA65E}" dt="2023-06-22T14:36:24.300" v="18" actId="113"/>
          <ac:spMkLst>
            <pc:docMk/>
            <pc:sldMk cId="1405455551" sldId="383"/>
            <ac:spMk id="7" creationId="{D6BF78BF-E1E4-433D-96F6-12DC0F1AFD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3" y="2"/>
            <a:ext cx="3043343" cy="467072"/>
          </a:xfrm>
          <a:prstGeom prst="rect">
            <a:avLst/>
          </a:prstGeom>
        </p:spPr>
        <p:txBody>
          <a:bodyPr vert="horz" lIns="93324" tIns="46662" rIns="93324" bIns="46662" rtlCol="0"/>
          <a:lstStyle>
            <a:lvl1pPr algn="r">
              <a:defRPr sz="1200"/>
            </a:lvl1pPr>
          </a:lstStyle>
          <a:p>
            <a:fld id="{36FB2C71-4E99-4BE0-B8F7-0E089CF4DEED}" type="datetimeFigureOut">
              <a:rPr lang="en-CA" smtClean="0"/>
              <a:t>2023-06-22</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42029"/>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3" y="8842029"/>
            <a:ext cx="3043343" cy="467071"/>
          </a:xfrm>
          <a:prstGeom prst="rect">
            <a:avLst/>
          </a:prstGeom>
        </p:spPr>
        <p:txBody>
          <a:bodyPr vert="horz" lIns="93324" tIns="46662" rIns="93324" bIns="46662" rtlCol="0" anchor="b"/>
          <a:lstStyle>
            <a:lvl1pPr algn="r">
              <a:defRPr sz="1200"/>
            </a:lvl1pPr>
          </a:lstStyle>
          <a:p>
            <a:fld id="{4EA0420F-B33B-42AB-8C68-A5D685112068}" type="slidenum">
              <a:rPr lang="en-CA" smtClean="0"/>
              <a:t>‹#›</a:t>
            </a:fld>
            <a:endParaRPr lang="en-CA"/>
          </a:p>
        </p:txBody>
      </p:sp>
    </p:spTree>
    <p:extLst>
      <p:ext uri="{BB962C8B-B14F-4D97-AF65-F5344CB8AC3E}">
        <p14:creationId xmlns:p14="http://schemas.microsoft.com/office/powerpoint/2010/main" val="331761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question in the previous standard assessing basic and specialized PPE now ask for PPE as a category including both basic and specialized. </a:t>
            </a:r>
          </a:p>
          <a:p>
            <a:endParaRPr lang="en-CA" dirty="0"/>
          </a:p>
          <a:p>
            <a:r>
              <a:rPr lang="en-CA" dirty="0"/>
              <a:t>9 questions are now 6</a:t>
            </a:r>
          </a:p>
        </p:txBody>
      </p:sp>
      <p:sp>
        <p:nvSpPr>
          <p:cNvPr id="4" name="Slide Number Placeholder 3"/>
          <p:cNvSpPr>
            <a:spLocks noGrp="1"/>
          </p:cNvSpPr>
          <p:nvPr>
            <p:ph type="sldNum" sz="quarter" idx="5"/>
          </p:nvPr>
        </p:nvSpPr>
        <p:spPr/>
        <p:txBody>
          <a:bodyPr/>
          <a:lstStyle/>
          <a:p>
            <a:fld id="{4EA0420F-B33B-42AB-8C68-A5D685112068}" type="slidenum">
              <a:rPr lang="en-CA" smtClean="0"/>
              <a:t>21</a:t>
            </a:fld>
            <a:endParaRPr lang="en-CA"/>
          </a:p>
        </p:txBody>
      </p:sp>
    </p:spTree>
    <p:extLst>
      <p:ext uri="{BB962C8B-B14F-4D97-AF65-F5344CB8AC3E}">
        <p14:creationId xmlns:p14="http://schemas.microsoft.com/office/powerpoint/2010/main" val="5948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 </a:t>
            </a:r>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22</a:t>
            </a:fld>
            <a:endParaRPr lang="en-CA"/>
          </a:p>
        </p:txBody>
      </p:sp>
    </p:spTree>
    <p:extLst>
      <p:ext uri="{BB962C8B-B14F-4D97-AF65-F5344CB8AC3E}">
        <p14:creationId xmlns:p14="http://schemas.microsoft.com/office/powerpoint/2010/main" val="398727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Interviews </a:t>
            </a:r>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23</a:t>
            </a:fld>
            <a:endParaRPr lang="en-CA"/>
          </a:p>
        </p:txBody>
      </p:sp>
    </p:spTree>
    <p:extLst>
      <p:ext uri="{BB962C8B-B14F-4D97-AF65-F5344CB8AC3E}">
        <p14:creationId xmlns:p14="http://schemas.microsoft.com/office/powerpoint/2010/main" val="25381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For most AND question worth less than 4 points both sources of evidence must confirm the question for points to be awarded. Other AND questions, typically 4 or more in value</a:t>
            </a:r>
          </a:p>
          <a:p>
            <a:r>
              <a:rPr lang="en-CA" dirty="0"/>
              <a:t>Will allow partial points based on the type of evidence being assessed. Guidelines will specify. For example, 3 points for D, 2 points for I. Or broken down in on type of evidence. # points for management training, 3 points for employee training </a:t>
            </a:r>
          </a:p>
          <a:p>
            <a:endParaRPr lang="en-CA" dirty="0"/>
          </a:p>
          <a:p>
            <a:r>
              <a:rPr lang="en-CA" dirty="0"/>
              <a:t>OR: only one source of evidence is required to confirm the question. Full points to be awarded. </a:t>
            </a:r>
          </a:p>
          <a:p>
            <a:endParaRPr lang="en-CA" dirty="0"/>
          </a:p>
          <a:p>
            <a:r>
              <a:rPr lang="en-CA" dirty="0"/>
              <a:t>Always refer to the question guidelines to ensure the question is scored correctly. </a:t>
            </a:r>
          </a:p>
        </p:txBody>
      </p:sp>
      <p:sp>
        <p:nvSpPr>
          <p:cNvPr id="4" name="Slide Number Placeholder 3"/>
          <p:cNvSpPr>
            <a:spLocks noGrp="1"/>
          </p:cNvSpPr>
          <p:nvPr>
            <p:ph type="sldNum" sz="quarter" idx="5"/>
          </p:nvPr>
        </p:nvSpPr>
        <p:spPr/>
        <p:txBody>
          <a:bodyPr/>
          <a:lstStyle/>
          <a:p>
            <a:fld id="{4EA0420F-B33B-42AB-8C68-A5D685112068}" type="slidenum">
              <a:rPr lang="en-CA" smtClean="0"/>
              <a:t>24</a:t>
            </a:fld>
            <a:endParaRPr lang="en-CA"/>
          </a:p>
        </p:txBody>
      </p:sp>
    </p:spTree>
    <p:extLst>
      <p:ext uri="{BB962C8B-B14F-4D97-AF65-F5344CB8AC3E}">
        <p14:creationId xmlns:p14="http://schemas.microsoft.com/office/powerpoint/2010/main" val="152549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Partial points may be awarded. The guidelines will  specify how to allocate the points for each source of evidence being assessed. </a:t>
            </a:r>
          </a:p>
        </p:txBody>
      </p:sp>
      <p:sp>
        <p:nvSpPr>
          <p:cNvPr id="4" name="Slide Number Placeholder 3"/>
          <p:cNvSpPr>
            <a:spLocks noGrp="1"/>
          </p:cNvSpPr>
          <p:nvPr>
            <p:ph type="sldNum" sz="quarter" idx="5"/>
          </p:nvPr>
        </p:nvSpPr>
        <p:spPr/>
        <p:txBody>
          <a:bodyPr/>
          <a:lstStyle/>
          <a:p>
            <a:fld id="{4EA0420F-B33B-42AB-8C68-A5D685112068}" type="slidenum">
              <a:rPr lang="en-CA" smtClean="0"/>
              <a:t>25</a:t>
            </a:fld>
            <a:endParaRPr lang="en-CA"/>
          </a:p>
        </p:txBody>
      </p:sp>
    </p:spTree>
    <p:extLst>
      <p:ext uri="{BB962C8B-B14F-4D97-AF65-F5344CB8AC3E}">
        <p14:creationId xmlns:p14="http://schemas.microsoft.com/office/powerpoint/2010/main" val="35555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3B14-F6AF-4EE5-A3EE-C4FCC299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E564334-66DE-4776-BCBF-20A374D4F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9F83BA2-EE3A-4DFF-BBFC-079B6116DEF2}"/>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5" name="Footer Placeholder 4">
            <a:extLst>
              <a:ext uri="{FF2B5EF4-FFF2-40B4-BE49-F238E27FC236}">
                <a16:creationId xmlns:a16="http://schemas.microsoft.com/office/drawing/2014/main" id="{2621213C-6033-471C-89C3-1E5794418E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2031F5-0298-4621-8CAD-A74DFF381D4E}"/>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280844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D0DD-1248-4C47-814D-1760A24F977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90DA50C-67DC-420B-8F47-4FA2FA185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F4824F-8EFC-4A54-AC01-FDBA5B62B60D}"/>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5" name="Footer Placeholder 4">
            <a:extLst>
              <a:ext uri="{FF2B5EF4-FFF2-40B4-BE49-F238E27FC236}">
                <a16:creationId xmlns:a16="http://schemas.microsoft.com/office/drawing/2014/main" id="{615E7404-91AF-43F1-9F61-25EC6BD08E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CBC29C-4C45-4CDC-A619-6D843DD98ED2}"/>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41486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6CCED-AAA0-4D23-8C3A-BD39214EA5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9324054-FC9E-4C4D-8302-E298074C2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6E39A5-B2AF-4481-BC2C-9CD8154A4D3F}"/>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5" name="Footer Placeholder 4">
            <a:extLst>
              <a:ext uri="{FF2B5EF4-FFF2-40B4-BE49-F238E27FC236}">
                <a16:creationId xmlns:a16="http://schemas.microsoft.com/office/drawing/2014/main" id="{59C36580-8A2F-4B6C-928D-B7F4AC6BCA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C5A124-BCB7-4F5D-B180-1088DAB66349}"/>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342545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DB8F-5009-447B-8B25-133FD4A104A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C3A8E8-1271-4417-9AB6-54F9DFDF0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961BFD-6360-4421-8009-D0139D036468}"/>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5" name="Footer Placeholder 4">
            <a:extLst>
              <a:ext uri="{FF2B5EF4-FFF2-40B4-BE49-F238E27FC236}">
                <a16:creationId xmlns:a16="http://schemas.microsoft.com/office/drawing/2014/main" id="{05843459-B5B7-4BF6-ADD8-A2077B7091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D8DE0F-5DE2-4231-A439-3B256ECB165C}"/>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29050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E7A3-8448-41D2-9BCB-74746AB10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3E7EA90-C510-486A-8F96-17074353A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4F71E-2DFE-49BB-813C-2C704F3D1FCD}"/>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5" name="Footer Placeholder 4">
            <a:extLst>
              <a:ext uri="{FF2B5EF4-FFF2-40B4-BE49-F238E27FC236}">
                <a16:creationId xmlns:a16="http://schemas.microsoft.com/office/drawing/2014/main" id="{B7507C71-3BD2-437B-BF3E-88957A1595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7EB399-9187-4CC4-8857-72FA8B56468C}"/>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87893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B9FA-769A-470B-BD63-9B0DDD81C4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B604A6-E06C-4891-81AD-2472B290B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AA83C64-226D-41D5-8F91-7CF5595E46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985C70D-4A85-4044-B02F-859237B53B3B}"/>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6" name="Footer Placeholder 5">
            <a:extLst>
              <a:ext uri="{FF2B5EF4-FFF2-40B4-BE49-F238E27FC236}">
                <a16:creationId xmlns:a16="http://schemas.microsoft.com/office/drawing/2014/main" id="{1DEE573E-D34C-4E9F-9824-74CFE1E20F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E75C51-075C-485F-806A-3BE20F6879DD}"/>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55215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6C89-2C2F-4251-8684-A2D3803C6F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F459014-EB6A-4A8C-8D92-432A26372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4C82E-5A18-4DF2-B8B0-D9387B00D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1BA615F-526A-422A-8703-1DA52F6F5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2FC04F-A568-4BC5-B481-6CA62060D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FF6623A-5771-4A4B-96BD-59371AE1DE14}"/>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8" name="Footer Placeholder 7">
            <a:extLst>
              <a:ext uri="{FF2B5EF4-FFF2-40B4-BE49-F238E27FC236}">
                <a16:creationId xmlns:a16="http://schemas.microsoft.com/office/drawing/2014/main" id="{37DF692A-D430-46C6-A6FA-6633B8F7591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69D8507-BF3E-477E-BB95-0E1B8D55D872}"/>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257561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B7F8-71C9-48EA-B846-0E5406133CC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09F73E5-F068-42EC-9CF3-CB10996151DB}"/>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4" name="Footer Placeholder 3">
            <a:extLst>
              <a:ext uri="{FF2B5EF4-FFF2-40B4-BE49-F238E27FC236}">
                <a16:creationId xmlns:a16="http://schemas.microsoft.com/office/drawing/2014/main" id="{7757B106-FA9A-4B86-A013-8EFD6D9DAAF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084C25F-F522-4D33-AF0A-85D33938D1CE}"/>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339566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8D90D-07DB-4B4B-9EB5-F315ACF4C1DB}"/>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3" name="Footer Placeholder 2">
            <a:extLst>
              <a:ext uri="{FF2B5EF4-FFF2-40B4-BE49-F238E27FC236}">
                <a16:creationId xmlns:a16="http://schemas.microsoft.com/office/drawing/2014/main" id="{B820B009-0619-4EED-B8F6-189EA85C7B2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861F780-CF3D-4395-A50D-69D95800B8BE}"/>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90969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7A61-AA9E-49AC-9CD6-B5D415907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098889D-C38F-4FB0-9D91-5ED9EF007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B45DE66-3326-4CFE-848E-B315445EF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8724B-A84E-4C63-A130-A171D3DD4088}"/>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6" name="Footer Placeholder 5">
            <a:extLst>
              <a:ext uri="{FF2B5EF4-FFF2-40B4-BE49-F238E27FC236}">
                <a16:creationId xmlns:a16="http://schemas.microsoft.com/office/drawing/2014/main" id="{BCE83D94-88A0-49C0-988C-9AFB70069A7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E0E11DF-9B77-4E22-B07F-79C0CAF1B776}"/>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300032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6B17-3498-4216-82EA-70BAE7540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C990864-B1C0-478D-A472-D67C7FDF5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E2BDCEC-B4BB-431D-908F-E1C034F49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97238-99D2-45FD-B030-1AF6E1E9F539}"/>
              </a:ext>
            </a:extLst>
          </p:cNvPr>
          <p:cNvSpPr>
            <a:spLocks noGrp="1"/>
          </p:cNvSpPr>
          <p:nvPr>
            <p:ph type="dt" sz="half" idx="10"/>
          </p:nvPr>
        </p:nvSpPr>
        <p:spPr/>
        <p:txBody>
          <a:bodyPr/>
          <a:lstStyle/>
          <a:p>
            <a:fld id="{25BDC60A-17E3-4BD1-B792-BACBCF6DF4FA}" type="datetimeFigureOut">
              <a:rPr lang="en-CA" smtClean="0"/>
              <a:t>2023-06-22</a:t>
            </a:fld>
            <a:endParaRPr lang="en-CA"/>
          </a:p>
        </p:txBody>
      </p:sp>
      <p:sp>
        <p:nvSpPr>
          <p:cNvPr id="6" name="Footer Placeholder 5">
            <a:extLst>
              <a:ext uri="{FF2B5EF4-FFF2-40B4-BE49-F238E27FC236}">
                <a16:creationId xmlns:a16="http://schemas.microsoft.com/office/drawing/2014/main" id="{DCC64DEA-ED76-46CF-949A-0926FE58D1A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0AC9DC-8664-4D6F-BF57-FF4D4E3A9F1F}"/>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429312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40B08-EB7A-4B7E-AC20-B50FC4D26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F35D7F1-9A6F-48FB-B9E5-B84443C76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E3CB77-779B-4614-A8C1-11E3FC0D7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DC60A-17E3-4BD1-B792-BACBCF6DF4FA}" type="datetimeFigureOut">
              <a:rPr lang="en-CA" smtClean="0"/>
              <a:t>2023-06-22</a:t>
            </a:fld>
            <a:endParaRPr lang="en-CA"/>
          </a:p>
        </p:txBody>
      </p:sp>
      <p:sp>
        <p:nvSpPr>
          <p:cNvPr id="5" name="Footer Placeholder 4">
            <a:extLst>
              <a:ext uri="{FF2B5EF4-FFF2-40B4-BE49-F238E27FC236}">
                <a16:creationId xmlns:a16="http://schemas.microsoft.com/office/drawing/2014/main" id="{6B9626FF-1C6A-48F9-BEDE-F08218AB1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CAC5BE5-29AC-49B1-A39E-560714E33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EDEAA-EFF3-416C-830D-AE84459B4CB9}" type="slidenum">
              <a:rPr lang="en-CA" smtClean="0"/>
              <a:t>‹#›</a:t>
            </a:fld>
            <a:endParaRPr lang="en-CA"/>
          </a:p>
        </p:txBody>
      </p:sp>
    </p:spTree>
    <p:extLst>
      <p:ext uri="{BB962C8B-B14F-4D97-AF65-F5344CB8AC3E}">
        <p14:creationId xmlns:p14="http://schemas.microsoft.com/office/powerpoint/2010/main" val="116336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onstructionsafetyns.ca/cor-harmonization/"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0CCC80-BD0E-45CE-9419-2BAB9E3AE8AF}"/>
              </a:ext>
            </a:extLst>
          </p:cNvPr>
          <p:cNvPicPr>
            <a:picLocks noChangeAspect="1"/>
          </p:cNvPicPr>
          <p:nvPr/>
        </p:nvPicPr>
        <p:blipFill rotWithShape="1">
          <a:blip r:embed="rId2"/>
          <a:srcRect t="20143" r="8351" b="20144"/>
          <a:stretch/>
        </p:blipFill>
        <p:spPr>
          <a:xfrm>
            <a:off x="0" y="-24881"/>
            <a:ext cx="12192000" cy="6858000"/>
          </a:xfrm>
          <a:prstGeom prst="rect">
            <a:avLst/>
          </a:prstGeom>
        </p:spPr>
      </p:pic>
      <p:sp>
        <p:nvSpPr>
          <p:cNvPr id="5" name="Right Triangle 4">
            <a:extLst>
              <a:ext uri="{FF2B5EF4-FFF2-40B4-BE49-F238E27FC236}">
                <a16:creationId xmlns:a16="http://schemas.microsoft.com/office/drawing/2014/main" id="{2D7256C9-4D9E-4883-BE5A-29A17C76D635}"/>
              </a:ext>
            </a:extLst>
          </p:cNvPr>
          <p:cNvSpPr/>
          <p:nvPr/>
        </p:nvSpPr>
        <p:spPr>
          <a:xfrm>
            <a:off x="0" y="4290445"/>
            <a:ext cx="4184073" cy="270687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6"/>
              </a:solidFill>
            </a:endParaRPr>
          </a:p>
        </p:txBody>
      </p:sp>
      <p:sp>
        <p:nvSpPr>
          <p:cNvPr id="9" name="TextBox 8">
            <a:extLst>
              <a:ext uri="{FF2B5EF4-FFF2-40B4-BE49-F238E27FC236}">
                <a16:creationId xmlns:a16="http://schemas.microsoft.com/office/drawing/2014/main" id="{C1F64832-C976-49B9-82CD-46CE50FFAAC4}"/>
              </a:ext>
            </a:extLst>
          </p:cNvPr>
          <p:cNvSpPr txBox="1"/>
          <p:nvPr/>
        </p:nvSpPr>
        <p:spPr>
          <a:xfrm>
            <a:off x="201422" y="264383"/>
            <a:ext cx="5546235" cy="3046988"/>
          </a:xfrm>
          <a:prstGeom prst="rect">
            <a:avLst/>
          </a:prstGeom>
          <a:noFill/>
        </p:spPr>
        <p:txBody>
          <a:bodyPr wrap="square" rtlCol="0">
            <a:spAutoFit/>
          </a:bodyPr>
          <a:lstStyle/>
          <a:p>
            <a:r>
              <a:rPr lang="en-US" sz="4800" b="1" dirty="0">
                <a:latin typeface="Montserrat" panose="00000500000000000000" pitchFamily="2" charset="0"/>
              </a:rPr>
              <a:t>New COR® Standard:</a:t>
            </a:r>
          </a:p>
          <a:p>
            <a:r>
              <a:rPr lang="en-US" sz="4800" dirty="0">
                <a:latin typeface="Montserrat" panose="00000500000000000000" pitchFamily="2" charset="0"/>
              </a:rPr>
              <a:t>Summary of</a:t>
            </a:r>
          </a:p>
          <a:p>
            <a:r>
              <a:rPr lang="en-US" sz="4800" dirty="0">
                <a:latin typeface="Montserrat" panose="00000500000000000000" pitchFamily="2" charset="0"/>
              </a:rPr>
              <a:t>Changes</a:t>
            </a:r>
          </a:p>
        </p:txBody>
      </p:sp>
      <p:pic>
        <p:nvPicPr>
          <p:cNvPr id="10" name="Picture 9" descr="A close up of a sign&#10;&#10;Description automatically generated">
            <a:extLst>
              <a:ext uri="{FF2B5EF4-FFF2-40B4-BE49-F238E27FC236}">
                <a16:creationId xmlns:a16="http://schemas.microsoft.com/office/drawing/2014/main" id="{234CD3C5-DB53-445D-B786-F3FD3D74F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32" y="5006202"/>
            <a:ext cx="1086927" cy="1020205"/>
          </a:xfrm>
          <a:prstGeom prst="rect">
            <a:avLst/>
          </a:prstGeom>
        </p:spPr>
      </p:pic>
      <p:sp>
        <p:nvSpPr>
          <p:cNvPr id="16" name="TextBox 15">
            <a:extLst>
              <a:ext uri="{FF2B5EF4-FFF2-40B4-BE49-F238E27FC236}">
                <a16:creationId xmlns:a16="http://schemas.microsoft.com/office/drawing/2014/main" id="{342FC535-7F60-4928-A5FE-E0777DC7EA66}"/>
              </a:ext>
            </a:extLst>
          </p:cNvPr>
          <p:cNvSpPr txBox="1"/>
          <p:nvPr/>
        </p:nvSpPr>
        <p:spPr>
          <a:xfrm>
            <a:off x="162132" y="6099195"/>
            <a:ext cx="2724727" cy="523220"/>
          </a:xfrm>
          <a:prstGeom prst="rect">
            <a:avLst/>
          </a:prstGeom>
          <a:noFill/>
        </p:spPr>
        <p:txBody>
          <a:bodyPr wrap="square" rtlCol="0">
            <a:spAutoFit/>
          </a:bodyPr>
          <a:lstStyle/>
          <a:p>
            <a:r>
              <a:rPr lang="en-CA" sz="1400" dirty="0">
                <a:solidFill>
                  <a:schemeClr val="bg1"/>
                </a:solidFill>
                <a:latin typeface="Montserrat" panose="00000500000000000000" pitchFamily="2" charset="0"/>
              </a:rPr>
              <a:t>35 MacDonald Avenue</a:t>
            </a:r>
          </a:p>
          <a:p>
            <a:r>
              <a:rPr lang="en-CA" sz="1400" dirty="0">
                <a:solidFill>
                  <a:schemeClr val="bg1"/>
                </a:solidFill>
                <a:latin typeface="Montserrat" panose="00000500000000000000" pitchFamily="2" charset="0"/>
              </a:rPr>
              <a:t>Dartmouth, NS, B3B 1C6</a:t>
            </a:r>
          </a:p>
        </p:txBody>
      </p:sp>
      <p:pic>
        <p:nvPicPr>
          <p:cNvPr id="2" name="Picture 1" descr="Logo&#10;&#10;Description automatically generated">
            <a:extLst>
              <a:ext uri="{FF2B5EF4-FFF2-40B4-BE49-F238E27FC236}">
                <a16:creationId xmlns:a16="http://schemas.microsoft.com/office/drawing/2014/main" id="{B9E6D8A9-0F05-D112-7386-D2EC4B1F0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037" y="4068455"/>
            <a:ext cx="3452495" cy="2292350"/>
          </a:xfrm>
          <a:prstGeom prst="rect">
            <a:avLst/>
          </a:prstGeom>
        </p:spPr>
      </p:pic>
    </p:spTree>
    <p:extLst>
      <p:ext uri="{BB962C8B-B14F-4D97-AF65-F5344CB8AC3E}">
        <p14:creationId xmlns:p14="http://schemas.microsoft.com/office/powerpoint/2010/main" val="121632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CSNS Transition Approach </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
        <p:nvSpPr>
          <p:cNvPr id="6" name="TextBox 5">
            <a:extLst>
              <a:ext uri="{FF2B5EF4-FFF2-40B4-BE49-F238E27FC236}">
                <a16:creationId xmlns:a16="http://schemas.microsoft.com/office/drawing/2014/main" id="{EB84EE54-FB15-4FA3-B999-B39D1705935B}"/>
              </a:ext>
            </a:extLst>
          </p:cNvPr>
          <p:cNvSpPr txBox="1"/>
          <p:nvPr/>
        </p:nvSpPr>
        <p:spPr>
          <a:xfrm>
            <a:off x="695438" y="982176"/>
            <a:ext cx="11058111"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CSNS Advisors and Administrators to help members on individual basis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Scheduled virtual Q &amp; As for members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Webinar covering changes to the COR® Standard</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Webinar covering new COR® Audit Instrument</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Overview of Instrument</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Sources of Evidence (DOI)</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Scoring Methodology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Resources available on </a:t>
            </a:r>
            <a:r>
              <a:rPr lang="en-US" sz="2400" dirty="0">
                <a:latin typeface="Calibri" panose="020F0502020204030204" pitchFamily="34" charset="0"/>
                <a:ea typeface="Calibri" panose="020F0502020204030204" pitchFamily="34" charset="0"/>
                <a:cs typeface="Times New Roman" panose="02020603050405020304" pitchFamily="18" charset="0"/>
                <a:hlinkClick r:id="rId3"/>
              </a:rPr>
              <a:t>https://constructionsafetyns.ca/cor-harmonization/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Virtual Instructor Lead Training</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Guidance on how to meet new standard requirements to be provided in members’ audit report</a:t>
            </a:r>
          </a:p>
          <a:p>
            <a:endParaRPr lang="en-US" sz="2400" dirty="0">
              <a:latin typeface="Calibri" panose="020F0502020204030204" pitchFamily="34" charset="0"/>
              <a:cs typeface="Times New Roman" panose="02020603050405020304" pitchFamily="18" charset="0"/>
            </a:endParaRPr>
          </a:p>
          <a:p>
            <a:endParaRPr lang="en-CA" sz="2400" dirty="0"/>
          </a:p>
        </p:txBody>
      </p:sp>
    </p:spTree>
    <p:extLst>
      <p:ext uri="{BB962C8B-B14F-4D97-AF65-F5344CB8AC3E}">
        <p14:creationId xmlns:p14="http://schemas.microsoft.com/office/powerpoint/2010/main" val="63741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
        <p:nvSpPr>
          <p:cNvPr id="12" name="TextBox 11">
            <a:extLst>
              <a:ext uri="{FF2B5EF4-FFF2-40B4-BE49-F238E27FC236}">
                <a16:creationId xmlns:a16="http://schemas.microsoft.com/office/drawing/2014/main" id="{2BB6600F-8111-1D78-E63C-DF3A6186CC09}"/>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New Questions</a:t>
            </a:r>
            <a:endParaRPr lang="en-CA" sz="3600" b="1" dirty="0">
              <a:latin typeface="Montserrat" panose="00000500000000000000" pitchFamily="2" charset="0"/>
            </a:endParaRPr>
          </a:p>
        </p:txBody>
      </p:sp>
      <p:graphicFrame>
        <p:nvGraphicFramePr>
          <p:cNvPr id="2" name="Table 1">
            <a:extLst>
              <a:ext uri="{FF2B5EF4-FFF2-40B4-BE49-F238E27FC236}">
                <a16:creationId xmlns:a16="http://schemas.microsoft.com/office/drawing/2014/main" id="{3B8A9D2C-F95B-54AC-B483-6FD3DD59F3BB}"/>
              </a:ext>
            </a:extLst>
          </p:cNvPr>
          <p:cNvGraphicFramePr>
            <a:graphicFrameLocks noGrp="1"/>
          </p:cNvGraphicFramePr>
          <p:nvPr>
            <p:extLst>
              <p:ext uri="{D42A27DB-BD31-4B8C-83A1-F6EECF244321}">
                <p14:modId xmlns:p14="http://schemas.microsoft.com/office/powerpoint/2010/main" val="104023078"/>
              </p:ext>
            </p:extLst>
          </p:nvPr>
        </p:nvGraphicFramePr>
        <p:xfrm>
          <a:off x="1095270" y="1319389"/>
          <a:ext cx="9988061" cy="2117232"/>
        </p:xfrm>
        <a:graphic>
          <a:graphicData uri="http://schemas.openxmlformats.org/drawingml/2006/table">
            <a:tbl>
              <a:tblPr firstRow="1" firstCol="1" lastRow="1" lastCol="1" bandRow="1" bandCol="1"/>
              <a:tblGrid>
                <a:gridCol w="721052">
                  <a:extLst>
                    <a:ext uri="{9D8B030D-6E8A-4147-A177-3AD203B41FA5}">
                      <a16:colId xmlns:a16="http://schemas.microsoft.com/office/drawing/2014/main" val="2642495586"/>
                    </a:ext>
                  </a:extLst>
                </a:gridCol>
                <a:gridCol w="9267009">
                  <a:extLst>
                    <a:ext uri="{9D8B030D-6E8A-4147-A177-3AD203B41FA5}">
                      <a16:colId xmlns:a16="http://schemas.microsoft.com/office/drawing/2014/main" val="1081753646"/>
                    </a:ext>
                  </a:extLst>
                </a:gridCol>
              </a:tblGrid>
              <a:tr h="509190">
                <a:tc>
                  <a:txBody>
                    <a:bodyPr/>
                    <a:lstStyle/>
                    <a:p>
                      <a:pPr marL="68580" marR="84455" algn="ctr">
                        <a:spcBef>
                          <a:spcPts val="940"/>
                        </a:spcBef>
                        <a:spcAft>
                          <a:spcPts val="0"/>
                        </a:spcAft>
                      </a:pPr>
                      <a:r>
                        <a:rPr lang="en-US" sz="18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2.2</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During</a:t>
                      </a:r>
                      <a:r>
                        <a:rPr lang="en-US" sz="1800" spc="-3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hazard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assessments</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both</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existing</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potential</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hazards</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identified</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reported?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609555"/>
                  </a:ext>
                </a:extLst>
              </a:tr>
              <a:tr h="510762">
                <a:tc>
                  <a:txBody>
                    <a:bodyPr/>
                    <a:lstStyle/>
                    <a:p>
                      <a:pPr marL="68580" marR="84455" algn="ctr">
                        <a:spcBef>
                          <a:spcPts val="955"/>
                        </a:spcBef>
                        <a:spcAft>
                          <a:spcPts val="0"/>
                        </a:spcAft>
                      </a:pPr>
                      <a:r>
                        <a:rPr lang="en-US" sz="18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2.3</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a:spcBef>
                          <a:spcPts val="955"/>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risks</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assessed/evaluated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prior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work</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being</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performed?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70678"/>
                  </a:ext>
                </a:extLst>
              </a:tr>
              <a:tr h="508404">
                <a:tc>
                  <a:txBody>
                    <a:bodyPr/>
                    <a:lstStyle/>
                    <a:p>
                      <a:pPr marL="68580" marR="84455" algn="ctr">
                        <a:spcBef>
                          <a:spcPts val="940"/>
                        </a:spcBef>
                        <a:spcAft>
                          <a:spcPts val="0"/>
                        </a:spcAft>
                      </a:pPr>
                      <a:r>
                        <a:rPr lang="en-US" sz="18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2.4</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marR="272415">
                        <a:spcBef>
                          <a:spcPts val="27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risks</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reassessed/re-evaluated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when</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people,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equipment,</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material,</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environment,</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or processes are changed?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786720"/>
                  </a:ext>
                </a:extLst>
              </a:tr>
              <a:tr h="508404">
                <a:tc>
                  <a:txBody>
                    <a:bodyPr/>
                    <a:lstStyle/>
                    <a:p>
                      <a:pPr marL="68580" marR="84455" algn="ctr">
                        <a:spcBef>
                          <a:spcPts val="940"/>
                        </a:spcBef>
                        <a:spcAft>
                          <a:spcPts val="0"/>
                        </a:spcAft>
                      </a:pPr>
                      <a:r>
                        <a:rPr lang="en-US" sz="18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2.5</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a:spcBef>
                          <a:spcPts val="27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design</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layout</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work</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area,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ergonomics,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machinery,</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processes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considered</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spc="-10" dirty="0">
                          <a:effectLst/>
                          <a:latin typeface="Calibri" panose="020F0502020204030204" pitchFamily="34" charset="0"/>
                          <a:ea typeface="Calibri" panose="020F0502020204030204" pitchFamily="34" charset="0"/>
                          <a:cs typeface="Arial" panose="020B0604020202020204" pitchFamily="34" charset="0"/>
                        </a:rPr>
                        <a:t>assessments?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811703"/>
                  </a:ext>
                </a:extLst>
              </a:tr>
            </a:tbl>
          </a:graphicData>
        </a:graphic>
      </p:graphicFrame>
      <p:graphicFrame>
        <p:nvGraphicFramePr>
          <p:cNvPr id="4" name="Table 3">
            <a:extLst>
              <a:ext uri="{FF2B5EF4-FFF2-40B4-BE49-F238E27FC236}">
                <a16:creationId xmlns:a16="http://schemas.microsoft.com/office/drawing/2014/main" id="{5CBDD405-0296-311B-EABC-E67B1E00DB54}"/>
              </a:ext>
            </a:extLst>
          </p:cNvPr>
          <p:cNvGraphicFramePr>
            <a:graphicFrameLocks noGrp="1"/>
          </p:cNvGraphicFramePr>
          <p:nvPr>
            <p:extLst>
              <p:ext uri="{D42A27DB-BD31-4B8C-83A1-F6EECF244321}">
                <p14:modId xmlns:p14="http://schemas.microsoft.com/office/powerpoint/2010/main" val="3642195569"/>
              </p:ext>
            </p:extLst>
          </p:nvPr>
        </p:nvGraphicFramePr>
        <p:xfrm>
          <a:off x="1095269" y="3429000"/>
          <a:ext cx="9988061" cy="491603"/>
        </p:xfrm>
        <a:graphic>
          <a:graphicData uri="http://schemas.openxmlformats.org/drawingml/2006/table">
            <a:tbl>
              <a:tblPr firstRow="1" firstCol="1" lastRow="1" lastCol="1" bandRow="1" bandCol="1"/>
              <a:tblGrid>
                <a:gridCol w="717766">
                  <a:extLst>
                    <a:ext uri="{9D8B030D-6E8A-4147-A177-3AD203B41FA5}">
                      <a16:colId xmlns:a16="http://schemas.microsoft.com/office/drawing/2014/main" val="3436053423"/>
                    </a:ext>
                  </a:extLst>
                </a:gridCol>
                <a:gridCol w="9270295">
                  <a:extLst>
                    <a:ext uri="{9D8B030D-6E8A-4147-A177-3AD203B41FA5}">
                      <a16:colId xmlns:a16="http://schemas.microsoft.com/office/drawing/2014/main" val="2854325903"/>
                    </a:ext>
                  </a:extLst>
                </a:gridCol>
              </a:tblGrid>
              <a:tr h="491603">
                <a:tc>
                  <a:txBody>
                    <a:bodyPr/>
                    <a:lstStyle/>
                    <a:p>
                      <a:pPr marL="68580" marR="84455" algn="ctr">
                        <a:spcBef>
                          <a:spcPts val="940"/>
                        </a:spcBef>
                        <a:spcAft>
                          <a:spcPts val="0"/>
                        </a:spcAft>
                      </a:pPr>
                      <a:r>
                        <a:rPr lang="en-US" sz="18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2.7</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personnel</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competent</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participate</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hazard</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assessment</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process?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18175"/>
                  </a:ext>
                </a:extLst>
              </a:tr>
            </a:tbl>
          </a:graphicData>
        </a:graphic>
      </p:graphicFrame>
      <p:graphicFrame>
        <p:nvGraphicFramePr>
          <p:cNvPr id="5" name="Table 4">
            <a:extLst>
              <a:ext uri="{FF2B5EF4-FFF2-40B4-BE49-F238E27FC236}">
                <a16:creationId xmlns:a16="http://schemas.microsoft.com/office/drawing/2014/main" id="{68A99697-373A-AD19-D2D1-DA0DAEF73080}"/>
              </a:ext>
            </a:extLst>
          </p:cNvPr>
          <p:cNvGraphicFramePr>
            <a:graphicFrameLocks noGrp="1"/>
          </p:cNvGraphicFramePr>
          <p:nvPr>
            <p:extLst>
              <p:ext uri="{D42A27DB-BD31-4B8C-83A1-F6EECF244321}">
                <p14:modId xmlns:p14="http://schemas.microsoft.com/office/powerpoint/2010/main" val="1106464383"/>
              </p:ext>
            </p:extLst>
          </p:nvPr>
        </p:nvGraphicFramePr>
        <p:xfrm>
          <a:off x="1095270" y="3928224"/>
          <a:ext cx="9988061" cy="1558592"/>
        </p:xfrm>
        <a:graphic>
          <a:graphicData uri="http://schemas.openxmlformats.org/drawingml/2006/table">
            <a:tbl>
              <a:tblPr firstRow="1" firstCol="1" lastRow="1" lastCol="1" bandRow="1" bandCol="1"/>
              <a:tblGrid>
                <a:gridCol w="721053">
                  <a:extLst>
                    <a:ext uri="{9D8B030D-6E8A-4147-A177-3AD203B41FA5}">
                      <a16:colId xmlns:a16="http://schemas.microsoft.com/office/drawing/2014/main" val="2517926266"/>
                    </a:ext>
                  </a:extLst>
                </a:gridCol>
                <a:gridCol w="9267008">
                  <a:extLst>
                    <a:ext uri="{9D8B030D-6E8A-4147-A177-3AD203B41FA5}">
                      <a16:colId xmlns:a16="http://schemas.microsoft.com/office/drawing/2014/main" val="3303951565"/>
                    </a:ext>
                  </a:extLst>
                </a:gridCol>
              </a:tblGrid>
              <a:tr h="533244">
                <a:tc>
                  <a:txBody>
                    <a:bodyPr/>
                    <a:lstStyle/>
                    <a:p>
                      <a:pPr marL="68580" marR="84455" algn="ctr">
                        <a:spcBef>
                          <a:spcPts val="955"/>
                        </a:spcBef>
                        <a:spcAft>
                          <a:spcPts val="0"/>
                        </a:spcAft>
                      </a:pPr>
                      <a:r>
                        <a:rPr lang="en-US" sz="18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2.9</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a:spcBef>
                          <a:spcPts val="955"/>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controls</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developed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identified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hazards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using</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hierarchy</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controls?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968938"/>
                  </a:ext>
                </a:extLst>
              </a:tr>
              <a:tr h="512466">
                <a:tc>
                  <a:txBody>
                    <a:bodyPr/>
                    <a:lstStyle/>
                    <a:p>
                      <a:pPr marL="69850" marR="84455" algn="ctr">
                        <a:spcBef>
                          <a:spcPts val="94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2.10</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individuals/roles</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assigned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implement</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controls</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identified?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97879"/>
                  </a:ext>
                </a:extLst>
              </a:tr>
              <a:tr h="512882">
                <a:tc>
                  <a:txBody>
                    <a:bodyPr/>
                    <a:lstStyle/>
                    <a:p>
                      <a:pPr marL="69850" marR="84455" algn="ctr">
                        <a:spcBef>
                          <a:spcPts val="94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2.11</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085">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there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a:t>
                      </a:r>
                      <a:r>
                        <a:rPr lang="en-US" sz="1800" spc="-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process/timeline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indicating</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when</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control</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implemented?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735985"/>
                  </a:ext>
                </a:extLst>
              </a:tr>
            </a:tbl>
          </a:graphicData>
        </a:graphic>
      </p:graphicFrame>
    </p:spTree>
    <p:extLst>
      <p:ext uri="{BB962C8B-B14F-4D97-AF65-F5344CB8AC3E}">
        <p14:creationId xmlns:p14="http://schemas.microsoft.com/office/powerpoint/2010/main" val="355343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10" name="Table 9">
            <a:extLst>
              <a:ext uri="{FF2B5EF4-FFF2-40B4-BE49-F238E27FC236}">
                <a16:creationId xmlns:a16="http://schemas.microsoft.com/office/drawing/2014/main" id="{74196BE3-4FD2-41D1-32E1-60DC6D0644E7}"/>
              </a:ext>
            </a:extLst>
          </p:cNvPr>
          <p:cNvGraphicFramePr>
            <a:graphicFrameLocks noGrp="1"/>
          </p:cNvGraphicFramePr>
          <p:nvPr>
            <p:extLst>
              <p:ext uri="{D42A27DB-BD31-4B8C-83A1-F6EECF244321}">
                <p14:modId xmlns:p14="http://schemas.microsoft.com/office/powerpoint/2010/main" val="3633236182"/>
              </p:ext>
            </p:extLst>
          </p:nvPr>
        </p:nvGraphicFramePr>
        <p:xfrm>
          <a:off x="1085222" y="1251904"/>
          <a:ext cx="10048352" cy="589570"/>
        </p:xfrm>
        <a:graphic>
          <a:graphicData uri="http://schemas.openxmlformats.org/drawingml/2006/table">
            <a:tbl>
              <a:tblPr firstRow="1" firstCol="1" bandRow="1"/>
              <a:tblGrid>
                <a:gridCol w="803868">
                  <a:extLst>
                    <a:ext uri="{9D8B030D-6E8A-4147-A177-3AD203B41FA5}">
                      <a16:colId xmlns:a16="http://schemas.microsoft.com/office/drawing/2014/main" val="1317205493"/>
                    </a:ext>
                  </a:extLst>
                </a:gridCol>
                <a:gridCol w="9244484">
                  <a:extLst>
                    <a:ext uri="{9D8B030D-6E8A-4147-A177-3AD203B41FA5}">
                      <a16:colId xmlns:a16="http://schemas.microsoft.com/office/drawing/2014/main" val="1346107939"/>
                    </a:ext>
                  </a:extLst>
                </a:gridCol>
              </a:tblGrid>
              <a:tr h="589570">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the policy, procedure, or guideline include responsibilities for setting, implementing, and complying with company rules.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854553"/>
                  </a:ext>
                </a:extLst>
              </a:tr>
            </a:tbl>
          </a:graphicData>
        </a:graphic>
      </p:graphicFrame>
      <p:graphicFrame>
        <p:nvGraphicFramePr>
          <p:cNvPr id="11" name="Table 10">
            <a:extLst>
              <a:ext uri="{FF2B5EF4-FFF2-40B4-BE49-F238E27FC236}">
                <a16:creationId xmlns:a16="http://schemas.microsoft.com/office/drawing/2014/main" id="{66402554-D962-505A-4F84-EEAE7427F7D9}"/>
              </a:ext>
            </a:extLst>
          </p:cNvPr>
          <p:cNvGraphicFramePr>
            <a:graphicFrameLocks noGrp="1"/>
          </p:cNvGraphicFramePr>
          <p:nvPr>
            <p:extLst>
              <p:ext uri="{D42A27DB-BD31-4B8C-83A1-F6EECF244321}">
                <p14:modId xmlns:p14="http://schemas.microsoft.com/office/powerpoint/2010/main" val="2268274951"/>
              </p:ext>
            </p:extLst>
          </p:nvPr>
        </p:nvGraphicFramePr>
        <p:xfrm>
          <a:off x="1085222" y="1841740"/>
          <a:ext cx="10048352" cy="593066"/>
        </p:xfrm>
        <a:graphic>
          <a:graphicData uri="http://schemas.openxmlformats.org/drawingml/2006/table">
            <a:tbl>
              <a:tblPr firstRow="1" firstCol="1" bandRow="1"/>
              <a:tblGrid>
                <a:gridCol w="806039">
                  <a:extLst>
                    <a:ext uri="{9D8B030D-6E8A-4147-A177-3AD203B41FA5}">
                      <a16:colId xmlns:a16="http://schemas.microsoft.com/office/drawing/2014/main" val="441020741"/>
                    </a:ext>
                  </a:extLst>
                </a:gridCol>
                <a:gridCol w="9242313">
                  <a:extLst>
                    <a:ext uri="{9D8B030D-6E8A-4147-A177-3AD203B41FA5}">
                      <a16:colId xmlns:a16="http://schemas.microsoft.com/office/drawing/2014/main" val="3244369483"/>
                    </a:ext>
                  </a:extLst>
                </a:gridCol>
              </a:tblGrid>
              <a:tr h="593066">
                <a:tc>
                  <a:txBody>
                    <a:bodyPr/>
                    <a:lstStyle/>
                    <a:p>
                      <a:pPr algn="ctr">
                        <a:lnSpc>
                          <a:spcPct val="107000"/>
                        </a:lnSpc>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both company and project (work location) specific rules available?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73180"/>
                  </a:ext>
                </a:extLst>
              </a:tr>
            </a:tbl>
          </a:graphicData>
        </a:graphic>
      </p:graphicFrame>
      <p:sp>
        <p:nvSpPr>
          <p:cNvPr id="12" name="TextBox 11">
            <a:extLst>
              <a:ext uri="{FF2B5EF4-FFF2-40B4-BE49-F238E27FC236}">
                <a16:creationId xmlns:a16="http://schemas.microsoft.com/office/drawing/2014/main" id="{2BB6600F-8111-1D78-E63C-DF3A6186CC09}"/>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New Questions</a:t>
            </a:r>
            <a:endParaRPr lang="en-CA" sz="3600" b="1" dirty="0">
              <a:latin typeface="Montserrat" panose="00000500000000000000" pitchFamily="2" charset="0"/>
            </a:endParaRPr>
          </a:p>
        </p:txBody>
      </p:sp>
      <p:graphicFrame>
        <p:nvGraphicFramePr>
          <p:cNvPr id="2" name="Table 1">
            <a:extLst>
              <a:ext uri="{FF2B5EF4-FFF2-40B4-BE49-F238E27FC236}">
                <a16:creationId xmlns:a16="http://schemas.microsoft.com/office/drawing/2014/main" id="{6AF5D74A-304A-9346-DF41-03E8CDA0C848}"/>
              </a:ext>
            </a:extLst>
          </p:cNvPr>
          <p:cNvGraphicFramePr>
            <a:graphicFrameLocks noGrp="1"/>
          </p:cNvGraphicFramePr>
          <p:nvPr>
            <p:extLst>
              <p:ext uri="{D42A27DB-BD31-4B8C-83A1-F6EECF244321}">
                <p14:modId xmlns:p14="http://schemas.microsoft.com/office/powerpoint/2010/main" val="2946512091"/>
              </p:ext>
            </p:extLst>
          </p:nvPr>
        </p:nvGraphicFramePr>
        <p:xfrm>
          <a:off x="1085222" y="2747517"/>
          <a:ext cx="10048351" cy="1409026"/>
        </p:xfrm>
        <a:graphic>
          <a:graphicData uri="http://schemas.openxmlformats.org/drawingml/2006/table">
            <a:tbl>
              <a:tblPr firstRow="1" firstCol="1" bandRow="1"/>
              <a:tblGrid>
                <a:gridCol w="726500">
                  <a:extLst>
                    <a:ext uri="{9D8B030D-6E8A-4147-A177-3AD203B41FA5}">
                      <a16:colId xmlns:a16="http://schemas.microsoft.com/office/drawing/2014/main" val="624317459"/>
                    </a:ext>
                  </a:extLst>
                </a:gridCol>
                <a:gridCol w="9321851">
                  <a:extLst>
                    <a:ext uri="{9D8B030D-6E8A-4147-A177-3AD203B41FA5}">
                      <a16:colId xmlns:a16="http://schemas.microsoft.com/office/drawing/2014/main" val="3748933244"/>
                    </a:ext>
                  </a:extLst>
                </a:gridCol>
              </a:tblGrid>
              <a:tr h="467956">
                <a:tc>
                  <a:txBody>
                    <a:bodyPr/>
                    <a:lstStyle/>
                    <a:p>
                      <a:pPr algn="ct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Is there a method for the selection of safety and health training of employees?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206576"/>
                  </a:ext>
                </a:extLst>
              </a:tr>
              <a:tr h="346710">
                <a:tc>
                  <a:txBody>
                    <a:bodyPr/>
                    <a:lstStyle/>
                    <a:p>
                      <a:pPr algn="ct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Is there a method for the evaluation and monitoring of the knowledge, competency, and effectiveness of safety and health training of employees?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024829"/>
                  </a:ext>
                </a:extLst>
              </a:tr>
              <a:tr h="392430">
                <a:tc>
                  <a:txBody>
                    <a:bodyPr/>
                    <a:lstStyle/>
                    <a:p>
                      <a:pPr algn="ct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Have appropriate individuals been trained in legislated requirements?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067609"/>
                  </a:ext>
                </a:extLst>
              </a:tr>
            </a:tbl>
          </a:graphicData>
        </a:graphic>
      </p:graphicFrame>
    </p:spTree>
    <p:extLst>
      <p:ext uri="{BB962C8B-B14F-4D97-AF65-F5344CB8AC3E}">
        <p14:creationId xmlns:p14="http://schemas.microsoft.com/office/powerpoint/2010/main" val="399856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New Questions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8" name="Table 7">
            <a:extLst>
              <a:ext uri="{FF2B5EF4-FFF2-40B4-BE49-F238E27FC236}">
                <a16:creationId xmlns:a16="http://schemas.microsoft.com/office/drawing/2014/main" id="{3E19CB39-060A-D7AE-6B95-A9D32778A518}"/>
              </a:ext>
            </a:extLst>
          </p:cNvPr>
          <p:cNvGraphicFramePr>
            <a:graphicFrameLocks noGrp="1"/>
          </p:cNvGraphicFramePr>
          <p:nvPr>
            <p:extLst>
              <p:ext uri="{D42A27DB-BD31-4B8C-83A1-F6EECF244321}">
                <p14:modId xmlns:p14="http://schemas.microsoft.com/office/powerpoint/2010/main" val="3260915749"/>
              </p:ext>
            </p:extLst>
          </p:nvPr>
        </p:nvGraphicFramePr>
        <p:xfrm>
          <a:off x="1185431" y="1421561"/>
          <a:ext cx="10018207" cy="821690"/>
        </p:xfrm>
        <a:graphic>
          <a:graphicData uri="http://schemas.openxmlformats.org/drawingml/2006/table">
            <a:tbl>
              <a:tblPr firstRow="1" firstCol="1" lastRow="1" lastCol="1" bandRow="1" bandCol="1"/>
              <a:tblGrid>
                <a:gridCol w="723229">
                  <a:extLst>
                    <a:ext uri="{9D8B030D-6E8A-4147-A177-3AD203B41FA5}">
                      <a16:colId xmlns:a16="http://schemas.microsoft.com/office/drawing/2014/main" val="133399268"/>
                    </a:ext>
                  </a:extLst>
                </a:gridCol>
                <a:gridCol w="9294978">
                  <a:extLst>
                    <a:ext uri="{9D8B030D-6E8A-4147-A177-3AD203B41FA5}">
                      <a16:colId xmlns:a16="http://schemas.microsoft.com/office/drawing/2014/main" val="1914828681"/>
                    </a:ext>
                  </a:extLst>
                </a:gridCol>
              </a:tblGrid>
              <a:tr h="410845">
                <a:tc>
                  <a:txBody>
                    <a:bodyPr/>
                    <a:lstStyle/>
                    <a:p>
                      <a:pPr marR="125095" algn="ctr">
                        <a:spcBef>
                          <a:spcPts val="940"/>
                        </a:spcBef>
                        <a:spcAft>
                          <a:spcPts val="0"/>
                        </a:spcAft>
                      </a:pPr>
                      <a:r>
                        <a:rPr lang="en-US" sz="18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9.4</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specific</a:t>
                      </a:r>
                      <a:r>
                        <a:rPr lang="en-US" sz="1800" spc="-3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methods,</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forms,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or</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checklists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used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identify</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deficiencies</a:t>
                      </a:r>
                      <a:r>
                        <a:rPr lang="en-US" sz="1800" spc="-3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pre-use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inspections?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745423"/>
                  </a:ext>
                </a:extLst>
              </a:tr>
              <a:tr h="410845">
                <a:tc>
                  <a:txBody>
                    <a:bodyPr/>
                    <a:lstStyle/>
                    <a:p>
                      <a:pPr marR="125095" algn="ctr">
                        <a:spcBef>
                          <a:spcPts val="940"/>
                        </a:spcBef>
                        <a:spcAft>
                          <a:spcPts val="0"/>
                        </a:spcAft>
                      </a:pPr>
                      <a:r>
                        <a:rPr lang="en-US" sz="18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9.5</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corrective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actions</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assigned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individuals</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implemented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specified?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144992"/>
                  </a:ext>
                </a:extLst>
              </a:tr>
            </a:tbl>
          </a:graphicData>
        </a:graphic>
      </p:graphicFrame>
      <p:graphicFrame>
        <p:nvGraphicFramePr>
          <p:cNvPr id="10" name="Table 9">
            <a:extLst>
              <a:ext uri="{FF2B5EF4-FFF2-40B4-BE49-F238E27FC236}">
                <a16:creationId xmlns:a16="http://schemas.microsoft.com/office/drawing/2014/main" id="{556853DB-9A9F-F420-B4EA-E8EF1423D63B}"/>
              </a:ext>
            </a:extLst>
          </p:cNvPr>
          <p:cNvGraphicFramePr>
            <a:graphicFrameLocks noGrp="1"/>
          </p:cNvGraphicFramePr>
          <p:nvPr>
            <p:extLst>
              <p:ext uri="{D42A27DB-BD31-4B8C-83A1-F6EECF244321}">
                <p14:modId xmlns:p14="http://schemas.microsoft.com/office/powerpoint/2010/main" val="102122794"/>
              </p:ext>
            </p:extLst>
          </p:nvPr>
        </p:nvGraphicFramePr>
        <p:xfrm>
          <a:off x="1185431" y="2243251"/>
          <a:ext cx="10018207" cy="1027487"/>
        </p:xfrm>
        <a:graphic>
          <a:graphicData uri="http://schemas.openxmlformats.org/drawingml/2006/table">
            <a:tbl>
              <a:tblPr firstRow="1" firstCol="1" lastRow="1" lastCol="1" bandRow="1" bandCol="1"/>
              <a:tblGrid>
                <a:gridCol w="723229">
                  <a:extLst>
                    <a:ext uri="{9D8B030D-6E8A-4147-A177-3AD203B41FA5}">
                      <a16:colId xmlns:a16="http://schemas.microsoft.com/office/drawing/2014/main" val="2748247556"/>
                    </a:ext>
                  </a:extLst>
                </a:gridCol>
                <a:gridCol w="9294978">
                  <a:extLst>
                    <a:ext uri="{9D8B030D-6E8A-4147-A177-3AD203B41FA5}">
                      <a16:colId xmlns:a16="http://schemas.microsoft.com/office/drawing/2014/main" val="680508109"/>
                    </a:ext>
                  </a:extLst>
                </a:gridCol>
              </a:tblGrid>
              <a:tr h="410845">
                <a:tc>
                  <a:txBody>
                    <a:bodyPr/>
                    <a:lstStyle/>
                    <a:p>
                      <a:pPr marR="125095" algn="ctr">
                        <a:spcBef>
                          <a:spcPts val="940"/>
                        </a:spcBef>
                        <a:spcAft>
                          <a:spcPts val="0"/>
                        </a:spcAft>
                      </a:pPr>
                      <a:r>
                        <a:rPr lang="en-US" sz="18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9.6</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marR="272415">
                        <a:spcBef>
                          <a:spcPts val="27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Is</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required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frequency</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inspections</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being</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met</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by</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supervisor</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other</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responsible </a:t>
                      </a:r>
                      <a:r>
                        <a:rPr lang="en-US" sz="1800" spc="-10" dirty="0">
                          <a:effectLst/>
                          <a:latin typeface="Calibri" panose="020F0502020204030204" pitchFamily="34" charset="0"/>
                          <a:ea typeface="Calibri" panose="020F0502020204030204" pitchFamily="34" charset="0"/>
                          <a:cs typeface="Arial" panose="020B0604020202020204" pitchFamily="34" charset="0"/>
                        </a:rPr>
                        <a:t>individuals?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667827"/>
                  </a:ext>
                </a:extLst>
              </a:tr>
              <a:tr h="478847">
                <a:tc>
                  <a:txBody>
                    <a:bodyPr/>
                    <a:lstStyle/>
                    <a:p>
                      <a:pPr marR="125095" algn="ctr">
                        <a:spcBef>
                          <a:spcPts val="945"/>
                        </a:spcBef>
                        <a:spcAft>
                          <a:spcPts val="0"/>
                        </a:spcAft>
                      </a:pPr>
                      <a:r>
                        <a:rPr lang="en-US" sz="18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9.7</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945"/>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Does</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inspection</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process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include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participation</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all</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levels</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within</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company?</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349413"/>
                  </a:ext>
                </a:extLst>
              </a:tr>
            </a:tbl>
          </a:graphicData>
        </a:graphic>
      </p:graphicFrame>
    </p:spTree>
    <p:extLst>
      <p:ext uri="{BB962C8B-B14F-4D97-AF65-F5344CB8AC3E}">
        <p14:creationId xmlns:p14="http://schemas.microsoft.com/office/powerpoint/2010/main" val="215649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New Questions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A618AD14-BDDC-6ED7-3F48-F5B577F450DC}"/>
              </a:ext>
            </a:extLst>
          </p:cNvPr>
          <p:cNvGraphicFramePr>
            <a:graphicFrameLocks noGrp="1"/>
          </p:cNvGraphicFramePr>
          <p:nvPr>
            <p:extLst>
              <p:ext uri="{D42A27DB-BD31-4B8C-83A1-F6EECF244321}">
                <p14:modId xmlns:p14="http://schemas.microsoft.com/office/powerpoint/2010/main" val="2546364432"/>
              </p:ext>
            </p:extLst>
          </p:nvPr>
        </p:nvGraphicFramePr>
        <p:xfrm>
          <a:off x="1075173" y="1314682"/>
          <a:ext cx="10048351" cy="916052"/>
        </p:xfrm>
        <a:graphic>
          <a:graphicData uri="http://schemas.openxmlformats.org/drawingml/2006/table">
            <a:tbl>
              <a:tblPr firstRow="1" firstCol="1" lastRow="1" lastCol="1" bandRow="1" bandCol="1"/>
              <a:tblGrid>
                <a:gridCol w="756260">
                  <a:extLst>
                    <a:ext uri="{9D8B030D-6E8A-4147-A177-3AD203B41FA5}">
                      <a16:colId xmlns:a16="http://schemas.microsoft.com/office/drawing/2014/main" val="824038902"/>
                    </a:ext>
                  </a:extLst>
                </a:gridCol>
                <a:gridCol w="9292091">
                  <a:extLst>
                    <a:ext uri="{9D8B030D-6E8A-4147-A177-3AD203B41FA5}">
                      <a16:colId xmlns:a16="http://schemas.microsoft.com/office/drawing/2014/main" val="2270652310"/>
                    </a:ext>
                  </a:extLst>
                </a:gridCol>
              </a:tblGrid>
              <a:tr h="453828">
                <a:tc>
                  <a:txBody>
                    <a:bodyPr/>
                    <a:lstStyle/>
                    <a:p>
                      <a:pPr marL="61595" marR="56515" algn="ctr">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11.2</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7945">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Is</a:t>
                      </a:r>
                      <a:r>
                        <a:rPr lang="en-US" sz="1800" spc="-3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emergency</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equipment</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readily</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available</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well-</a:t>
                      </a:r>
                      <a:r>
                        <a:rPr lang="en-US" sz="1800" spc="-10">
                          <a:effectLst/>
                          <a:latin typeface="Calibri" panose="020F0502020204030204" pitchFamily="34" charset="0"/>
                          <a:ea typeface="Calibri" panose="020F0502020204030204" pitchFamily="34" charset="0"/>
                          <a:cs typeface="Arial" panose="020B0604020202020204" pitchFamily="34" charset="0"/>
                        </a:rPr>
                        <a:t>marked?</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792091"/>
                  </a:ext>
                </a:extLst>
              </a:tr>
              <a:tr h="462224">
                <a:tc>
                  <a:txBody>
                    <a:bodyPr/>
                    <a:lstStyle/>
                    <a:p>
                      <a:pPr marL="61595" marR="56515" algn="ctr">
                        <a:spcBef>
                          <a:spcPts val="765"/>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11.3</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7945">
                        <a:spcBef>
                          <a:spcPts val="765"/>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Is</a:t>
                      </a:r>
                      <a:r>
                        <a:rPr lang="en-US" sz="1800" spc="-3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emergency</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equipment</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regularly</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inspected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40"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maintained?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264873"/>
                  </a:ext>
                </a:extLst>
              </a:tr>
            </a:tbl>
          </a:graphicData>
        </a:graphic>
      </p:graphicFrame>
      <p:graphicFrame>
        <p:nvGraphicFramePr>
          <p:cNvPr id="3" name="Table 2">
            <a:extLst>
              <a:ext uri="{FF2B5EF4-FFF2-40B4-BE49-F238E27FC236}">
                <a16:creationId xmlns:a16="http://schemas.microsoft.com/office/drawing/2014/main" id="{6D8D9082-D788-4DEE-8C2B-1C72CF54E4A8}"/>
              </a:ext>
            </a:extLst>
          </p:cNvPr>
          <p:cNvGraphicFramePr>
            <a:graphicFrameLocks noGrp="1"/>
          </p:cNvGraphicFramePr>
          <p:nvPr>
            <p:extLst>
              <p:ext uri="{D42A27DB-BD31-4B8C-83A1-F6EECF244321}">
                <p14:modId xmlns:p14="http://schemas.microsoft.com/office/powerpoint/2010/main" val="3915474324"/>
              </p:ext>
            </p:extLst>
          </p:nvPr>
        </p:nvGraphicFramePr>
        <p:xfrm>
          <a:off x="1075173" y="2230734"/>
          <a:ext cx="10048351" cy="1097280"/>
        </p:xfrm>
        <a:graphic>
          <a:graphicData uri="http://schemas.openxmlformats.org/drawingml/2006/table">
            <a:tbl>
              <a:tblPr firstRow="1" firstCol="1" lastRow="1" lastCol="1" bandRow="1" bandCol="1"/>
              <a:tblGrid>
                <a:gridCol w="756260">
                  <a:extLst>
                    <a:ext uri="{9D8B030D-6E8A-4147-A177-3AD203B41FA5}">
                      <a16:colId xmlns:a16="http://schemas.microsoft.com/office/drawing/2014/main" val="1151993778"/>
                    </a:ext>
                  </a:extLst>
                </a:gridCol>
                <a:gridCol w="9292091">
                  <a:extLst>
                    <a:ext uri="{9D8B030D-6E8A-4147-A177-3AD203B41FA5}">
                      <a16:colId xmlns:a16="http://schemas.microsoft.com/office/drawing/2014/main" val="870880122"/>
                    </a:ext>
                  </a:extLst>
                </a:gridCol>
              </a:tblGrid>
              <a:tr h="368916">
                <a:tc>
                  <a:txBody>
                    <a:bodyPr/>
                    <a:lstStyle/>
                    <a:p>
                      <a:pPr marL="61595" marR="56515" algn="ctr">
                        <a:spcBef>
                          <a:spcPts val="760"/>
                        </a:spcBef>
                        <a:spcAft>
                          <a:spcPts val="0"/>
                        </a:spcAft>
                      </a:pPr>
                      <a:r>
                        <a:rPr lang="en-US" sz="1800" b="1" spc="-10">
                          <a:solidFill>
                            <a:srgbClr val="000000"/>
                          </a:solidFill>
                          <a:effectLst/>
                          <a:latin typeface="Calibri" panose="020F0502020204030204" pitchFamily="34" charset="0"/>
                          <a:ea typeface="Calibri" panose="020F0502020204030204" pitchFamily="34" charset="0"/>
                          <a:cs typeface="Arial" panose="020B0604020202020204" pitchFamily="34" charset="0"/>
                        </a:rPr>
                        <a:t>11.11</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7945" marR="107950">
                        <a:spcBef>
                          <a:spcPts val="9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Have</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emergency</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procedures</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response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plans</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been</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reviewed,</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revised</a:t>
                      </a:r>
                      <a:r>
                        <a:rPr lang="en-US" sz="1800" spc="-3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as</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appropriate, at least annually?</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075303"/>
                  </a:ext>
                </a:extLst>
              </a:tr>
              <a:tr h="365760">
                <a:tc>
                  <a:txBody>
                    <a:bodyPr/>
                    <a:lstStyle/>
                    <a:p>
                      <a:pPr marL="61595" marR="56515" algn="ctr">
                        <a:spcBef>
                          <a:spcPts val="765"/>
                        </a:spcBef>
                        <a:spcAft>
                          <a:spcPts val="0"/>
                        </a:spcAft>
                      </a:pPr>
                      <a:r>
                        <a:rPr lang="en-US" sz="1800" b="1" spc="-10">
                          <a:solidFill>
                            <a:srgbClr val="000000"/>
                          </a:solidFill>
                          <a:effectLst/>
                          <a:latin typeface="Calibri" panose="020F0502020204030204" pitchFamily="34" charset="0"/>
                          <a:ea typeface="Calibri" panose="020F0502020204030204" pitchFamily="34" charset="0"/>
                          <a:cs typeface="Arial" panose="020B0604020202020204" pitchFamily="34" charset="0"/>
                        </a:rPr>
                        <a:t>11.12</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7945" marR="107950">
                        <a:spcBef>
                          <a:spcPts val="9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Is</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relevant</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information</a:t>
                      </a:r>
                      <a:r>
                        <a:rPr lang="en-US" sz="1800" spc="-3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regarding</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emergency</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response</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plans</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communicated</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 appropriate parties?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466091"/>
                  </a:ext>
                </a:extLst>
              </a:tr>
            </a:tbl>
          </a:graphicData>
        </a:graphic>
      </p:graphicFrame>
      <p:graphicFrame>
        <p:nvGraphicFramePr>
          <p:cNvPr id="4" name="Table 3">
            <a:extLst>
              <a:ext uri="{FF2B5EF4-FFF2-40B4-BE49-F238E27FC236}">
                <a16:creationId xmlns:a16="http://schemas.microsoft.com/office/drawing/2014/main" id="{E8D01407-B088-4B1F-DB36-D7499429D928}"/>
              </a:ext>
            </a:extLst>
          </p:cNvPr>
          <p:cNvGraphicFramePr>
            <a:graphicFrameLocks noGrp="1"/>
          </p:cNvGraphicFramePr>
          <p:nvPr>
            <p:extLst>
              <p:ext uri="{D42A27DB-BD31-4B8C-83A1-F6EECF244321}">
                <p14:modId xmlns:p14="http://schemas.microsoft.com/office/powerpoint/2010/main" val="2347278032"/>
              </p:ext>
            </p:extLst>
          </p:nvPr>
        </p:nvGraphicFramePr>
        <p:xfrm>
          <a:off x="1071825" y="3795871"/>
          <a:ext cx="10045002" cy="410845"/>
        </p:xfrm>
        <a:graphic>
          <a:graphicData uri="http://schemas.openxmlformats.org/drawingml/2006/table">
            <a:tbl>
              <a:tblPr firstRow="1" firstCol="1" lastRow="1" lastCol="1" bandRow="1" bandCol="1"/>
              <a:tblGrid>
                <a:gridCol w="725163">
                  <a:extLst>
                    <a:ext uri="{9D8B030D-6E8A-4147-A177-3AD203B41FA5}">
                      <a16:colId xmlns:a16="http://schemas.microsoft.com/office/drawing/2014/main" val="1118418115"/>
                    </a:ext>
                  </a:extLst>
                </a:gridCol>
                <a:gridCol w="9319839">
                  <a:extLst>
                    <a:ext uri="{9D8B030D-6E8A-4147-A177-3AD203B41FA5}">
                      <a16:colId xmlns:a16="http://schemas.microsoft.com/office/drawing/2014/main" val="3684193100"/>
                    </a:ext>
                  </a:extLst>
                </a:gridCol>
              </a:tblGrid>
              <a:tr h="410845">
                <a:tc>
                  <a:txBody>
                    <a:bodyPr/>
                    <a:lstStyle/>
                    <a:p>
                      <a:pPr marL="80010" marR="74930" algn="ctr">
                        <a:spcBef>
                          <a:spcPts val="94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12.1</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approved</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current</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versions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applicable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documents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readily</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available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at</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point</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a:effectLst/>
                          <a:latin typeface="Calibri" panose="020F0502020204030204" pitchFamily="34" charset="0"/>
                          <a:ea typeface="Calibri" panose="020F0502020204030204" pitchFamily="34" charset="0"/>
                          <a:cs typeface="Arial" panose="020B0604020202020204" pitchFamily="34" charset="0"/>
                        </a:rPr>
                        <a:t>use?</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430456"/>
                  </a:ext>
                </a:extLst>
              </a:tr>
            </a:tbl>
          </a:graphicData>
        </a:graphic>
      </p:graphicFrame>
      <p:graphicFrame>
        <p:nvGraphicFramePr>
          <p:cNvPr id="5" name="Table 4">
            <a:extLst>
              <a:ext uri="{FF2B5EF4-FFF2-40B4-BE49-F238E27FC236}">
                <a16:creationId xmlns:a16="http://schemas.microsoft.com/office/drawing/2014/main" id="{4677DFBF-126A-C34A-1A0E-6423C522E452}"/>
              </a:ext>
            </a:extLst>
          </p:cNvPr>
          <p:cNvGraphicFramePr>
            <a:graphicFrameLocks noGrp="1"/>
          </p:cNvGraphicFramePr>
          <p:nvPr>
            <p:extLst>
              <p:ext uri="{D42A27DB-BD31-4B8C-83A1-F6EECF244321}">
                <p14:modId xmlns:p14="http://schemas.microsoft.com/office/powerpoint/2010/main" val="3841124052"/>
              </p:ext>
            </p:extLst>
          </p:nvPr>
        </p:nvGraphicFramePr>
        <p:xfrm>
          <a:off x="1075173" y="4206716"/>
          <a:ext cx="10041654" cy="410845"/>
        </p:xfrm>
        <a:graphic>
          <a:graphicData uri="http://schemas.openxmlformats.org/drawingml/2006/table">
            <a:tbl>
              <a:tblPr firstRow="1" firstCol="1" lastRow="1" lastCol="1" bandRow="1" bandCol="1"/>
              <a:tblGrid>
                <a:gridCol w="724921">
                  <a:extLst>
                    <a:ext uri="{9D8B030D-6E8A-4147-A177-3AD203B41FA5}">
                      <a16:colId xmlns:a16="http://schemas.microsoft.com/office/drawing/2014/main" val="1309934059"/>
                    </a:ext>
                  </a:extLst>
                </a:gridCol>
                <a:gridCol w="9316733">
                  <a:extLst>
                    <a:ext uri="{9D8B030D-6E8A-4147-A177-3AD203B41FA5}">
                      <a16:colId xmlns:a16="http://schemas.microsoft.com/office/drawing/2014/main" val="2682560629"/>
                    </a:ext>
                  </a:extLst>
                </a:gridCol>
              </a:tblGrid>
              <a:tr h="410845">
                <a:tc>
                  <a:txBody>
                    <a:bodyPr/>
                    <a:lstStyle/>
                    <a:p>
                      <a:pPr marL="80010" marR="74930" algn="ctr">
                        <a:spcBef>
                          <a:spcPts val="94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12.4</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94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Are</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leading</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lagging</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performance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10" dirty="0">
                          <a:effectLst/>
                          <a:latin typeface="Calibri" panose="020F0502020204030204" pitchFamily="34" charset="0"/>
                          <a:ea typeface="Calibri" panose="020F0502020204030204" pitchFamily="34" charset="0"/>
                          <a:cs typeface="Arial" panose="020B0604020202020204" pitchFamily="34" charset="0"/>
                        </a:rPr>
                        <a:t>measured?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988520"/>
                  </a:ext>
                </a:extLst>
              </a:tr>
            </a:tbl>
          </a:graphicData>
        </a:graphic>
      </p:graphicFrame>
    </p:spTree>
    <p:extLst>
      <p:ext uri="{BB962C8B-B14F-4D97-AF65-F5344CB8AC3E}">
        <p14:creationId xmlns:p14="http://schemas.microsoft.com/office/powerpoint/2010/main" val="362594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New Questions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B21EBAAD-321D-1433-55A5-AFC20E09C6E5}"/>
              </a:ext>
            </a:extLst>
          </p:cNvPr>
          <p:cNvGraphicFramePr>
            <a:graphicFrameLocks noGrp="1"/>
          </p:cNvGraphicFramePr>
          <p:nvPr>
            <p:extLst>
              <p:ext uri="{D42A27DB-BD31-4B8C-83A1-F6EECF244321}">
                <p14:modId xmlns:p14="http://schemas.microsoft.com/office/powerpoint/2010/main" val="2616358240"/>
              </p:ext>
            </p:extLst>
          </p:nvPr>
        </p:nvGraphicFramePr>
        <p:xfrm>
          <a:off x="1095270" y="1330652"/>
          <a:ext cx="9998110" cy="3328670"/>
        </p:xfrm>
        <a:graphic>
          <a:graphicData uri="http://schemas.openxmlformats.org/drawingml/2006/table">
            <a:tbl>
              <a:tblPr firstRow="1" firstCol="1" lastRow="1" lastCol="1" bandRow="1" bandCol="1"/>
              <a:tblGrid>
                <a:gridCol w="721778">
                  <a:extLst>
                    <a:ext uri="{9D8B030D-6E8A-4147-A177-3AD203B41FA5}">
                      <a16:colId xmlns:a16="http://schemas.microsoft.com/office/drawing/2014/main" val="2053636514"/>
                    </a:ext>
                  </a:extLst>
                </a:gridCol>
                <a:gridCol w="9276332">
                  <a:extLst>
                    <a:ext uri="{9D8B030D-6E8A-4147-A177-3AD203B41FA5}">
                      <a16:colId xmlns:a16="http://schemas.microsoft.com/office/drawing/2014/main" val="4011223458"/>
                    </a:ext>
                  </a:extLst>
                </a:gridCol>
              </a:tblGrid>
              <a:tr h="410845">
                <a:tc>
                  <a:txBody>
                    <a:bodyPr/>
                    <a:lstStyle/>
                    <a:p>
                      <a:pPr marL="80010" marR="74930" algn="ctr">
                        <a:spcBef>
                          <a:spcPts val="94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14.1</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27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Does</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company</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have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criteria</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for</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selection,</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evaluation,</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3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monitoring</a:t>
                      </a:r>
                      <a:r>
                        <a:rPr lang="en-US" sz="1800" spc="-3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of</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contractors</a:t>
                      </a:r>
                      <a:r>
                        <a:rPr lang="en-US" sz="1800" spc="-3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 service providers?</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83614"/>
                  </a:ext>
                </a:extLst>
              </a:tr>
              <a:tr h="511810">
                <a:tc>
                  <a:txBody>
                    <a:bodyPr/>
                    <a:lstStyle/>
                    <a:p>
                      <a:pPr>
                        <a:spcBef>
                          <a:spcPts val="55"/>
                        </a:spcBef>
                      </a:pPr>
                      <a:r>
                        <a:rPr lang="en-US" sz="1800" b="1">
                          <a:effectLst/>
                          <a:latin typeface="Calibri" panose="020F0502020204030204" pitchFamily="34" charset="0"/>
                          <a:ea typeface="Calibri" panose="020F0502020204030204" pitchFamily="34" charset="0"/>
                          <a:cs typeface="Arial" panose="020B0604020202020204" pitchFamily="34" charset="0"/>
                        </a:rPr>
                        <a:t> </a:t>
                      </a:r>
                      <a:endParaRPr lang="en-CA" sz="1800">
                        <a:effectLst/>
                        <a:latin typeface="Calibri" panose="020F0502020204030204" pitchFamily="34" charset="0"/>
                        <a:ea typeface="Calibri" panose="020F0502020204030204" pitchFamily="34" charset="0"/>
                        <a:cs typeface="Arial" panose="020B0604020202020204" pitchFamily="34" charset="0"/>
                      </a:endParaRPr>
                    </a:p>
                    <a:p>
                      <a:pPr marL="80010" marR="74930" algn="ctr">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14.2</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marR="272415">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Does the evaluation, selection, and monitoring include the ability and competency of the contractor</a:t>
                      </a:r>
                      <a:r>
                        <a:rPr lang="en-US" sz="1800" spc="-3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to</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identify,</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communicate,</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control</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hazards</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that</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may</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impact</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their</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own</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workers,</a:t>
                      </a:r>
                      <a:endParaRPr lang="en-CA" sz="1800">
                        <a:effectLst/>
                        <a:latin typeface="Calibri" panose="020F0502020204030204" pitchFamily="34" charset="0"/>
                        <a:ea typeface="Calibri" panose="020F0502020204030204" pitchFamily="34" charset="0"/>
                        <a:cs typeface="Arial" panose="020B0604020202020204" pitchFamily="34" charset="0"/>
                      </a:endParaRPr>
                    </a:p>
                    <a:p>
                      <a:pPr marL="68580">
                        <a:lnSpc>
                          <a:spcPts val="1245"/>
                        </a:lnSpc>
                      </a:pPr>
                      <a:r>
                        <a:rPr lang="en-US" sz="1800">
                          <a:effectLst/>
                          <a:latin typeface="Calibri" panose="020F0502020204030204" pitchFamily="34" charset="0"/>
                          <a:ea typeface="Calibri" panose="020F0502020204030204" pitchFamily="34" charset="0"/>
                          <a:cs typeface="Arial" panose="020B0604020202020204" pitchFamily="34" charset="0"/>
                        </a:rPr>
                        <a:t>your</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workers,</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as</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well</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as</a:t>
                      </a:r>
                      <a:r>
                        <a:rPr lang="en-US" sz="1800" spc="-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any</a:t>
                      </a:r>
                      <a:r>
                        <a:rPr lang="en-US" sz="1800" spc="-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other</a:t>
                      </a:r>
                      <a:r>
                        <a:rPr lang="en-US" sz="1800" spc="-5">
                          <a:effectLst/>
                          <a:latin typeface="Calibri" panose="020F0502020204030204" pitchFamily="34" charset="0"/>
                          <a:ea typeface="Calibri" panose="020F0502020204030204" pitchFamily="34" charset="0"/>
                          <a:cs typeface="Arial" panose="020B0604020202020204" pitchFamily="34" charset="0"/>
                        </a:rPr>
                        <a:t> </a:t>
                      </a:r>
                      <a:r>
                        <a:rPr lang="en-US" sz="1800" spc="-10">
                          <a:effectLst/>
                          <a:latin typeface="Calibri" panose="020F0502020204030204" pitchFamily="34" charset="0"/>
                          <a:ea typeface="Calibri" panose="020F0502020204030204" pitchFamily="34" charset="0"/>
                          <a:cs typeface="Arial" panose="020B0604020202020204" pitchFamily="34" charset="0"/>
                        </a:rPr>
                        <a:t>person?</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348736"/>
                  </a:ext>
                </a:extLst>
              </a:tr>
              <a:tr h="410845">
                <a:tc>
                  <a:txBody>
                    <a:bodyPr/>
                    <a:lstStyle/>
                    <a:p>
                      <a:pPr marL="80010" marR="74930" algn="ctr">
                        <a:spcBef>
                          <a:spcPts val="94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14.3</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27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Has</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a:t>
                      </a:r>
                      <a:r>
                        <a:rPr lang="en-US" sz="1800" spc="-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criteria</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for</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selection,</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evaluation,</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monitoring</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of</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contractors</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service</a:t>
                      </a:r>
                      <a:r>
                        <a:rPr lang="en-US" sz="1800" spc="-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providers been followed?</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695196"/>
                  </a:ext>
                </a:extLst>
              </a:tr>
              <a:tr h="410845">
                <a:tc>
                  <a:txBody>
                    <a:bodyPr/>
                    <a:lstStyle/>
                    <a:p>
                      <a:pPr marL="80010" marR="74930" algn="ctr">
                        <a:spcBef>
                          <a:spcPts val="94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14.4</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27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Is</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there</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system</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in</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place</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to</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coordinate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safety</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health</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requirements,</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roles,</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responsibilities when multiple contractors/employers are working under your control?</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84730"/>
                  </a:ext>
                </a:extLst>
              </a:tr>
              <a:tr h="412750">
                <a:tc>
                  <a:txBody>
                    <a:bodyPr/>
                    <a:lstStyle/>
                    <a:p>
                      <a:pPr marL="80010" marR="74930" algn="ctr">
                        <a:spcBef>
                          <a:spcPts val="955"/>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14.5</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28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Does</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company</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have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criteria</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for</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a:t>
                      </a:r>
                      <a:r>
                        <a:rPr lang="en-US" sz="1800" spc="-1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selection,</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evaluation,</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and</a:t>
                      </a:r>
                      <a:r>
                        <a:rPr lang="en-US" sz="1800" spc="-2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procurement</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of</a:t>
                      </a:r>
                      <a:r>
                        <a:rPr lang="en-US" sz="1800" spc="-1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products</a:t>
                      </a:r>
                      <a:r>
                        <a:rPr lang="en-US" sz="1800" spc="-25">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that have the potential to create a hazard?</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598128"/>
                  </a:ext>
                </a:extLst>
              </a:tr>
              <a:tr h="410845">
                <a:tc>
                  <a:txBody>
                    <a:bodyPr/>
                    <a:lstStyle/>
                    <a:p>
                      <a:pPr marL="80010" marR="74930" algn="ctr">
                        <a:spcBef>
                          <a:spcPts val="945"/>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14.6</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945"/>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Has</a:t>
                      </a:r>
                      <a:r>
                        <a:rPr lang="en-US" sz="1800" spc="-3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criteria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selection,</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evaluation,</a:t>
                      </a:r>
                      <a:r>
                        <a:rPr lang="en-US" sz="1800" spc="-2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procurement</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a:t>
                      </a:r>
                      <a:r>
                        <a:rPr lang="en-US" sz="1800" spc="-15"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products</a:t>
                      </a:r>
                      <a:r>
                        <a:rPr lang="en-US" sz="1800" spc="-1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been</a:t>
                      </a:r>
                      <a:r>
                        <a:rPr lang="en-US" sz="1800" spc="-10" dirty="0">
                          <a:effectLst/>
                          <a:latin typeface="Calibri" panose="020F0502020204030204" pitchFamily="34" charset="0"/>
                          <a:ea typeface="Calibri" panose="020F0502020204030204" pitchFamily="34" charset="0"/>
                          <a:cs typeface="Arial" panose="020B0604020202020204" pitchFamily="34" charset="0"/>
                        </a:rPr>
                        <a:t> followed?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742226"/>
                  </a:ext>
                </a:extLst>
              </a:tr>
            </a:tbl>
          </a:graphicData>
        </a:graphic>
      </p:graphicFrame>
    </p:spTree>
    <p:extLst>
      <p:ext uri="{BB962C8B-B14F-4D97-AF65-F5344CB8AC3E}">
        <p14:creationId xmlns:p14="http://schemas.microsoft.com/office/powerpoint/2010/main" val="102640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New Questions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2890F80E-2FBA-9D74-0DA8-DFAFBF5499CD}"/>
              </a:ext>
            </a:extLst>
          </p:cNvPr>
          <p:cNvGraphicFramePr>
            <a:graphicFrameLocks noGrp="1"/>
          </p:cNvGraphicFramePr>
          <p:nvPr>
            <p:extLst>
              <p:ext uri="{D42A27DB-BD31-4B8C-83A1-F6EECF244321}">
                <p14:modId xmlns:p14="http://schemas.microsoft.com/office/powerpoint/2010/main" val="73392426"/>
              </p:ext>
            </p:extLst>
          </p:nvPr>
        </p:nvGraphicFramePr>
        <p:xfrm>
          <a:off x="1076324" y="1305719"/>
          <a:ext cx="10048875" cy="2359025"/>
        </p:xfrm>
        <a:graphic>
          <a:graphicData uri="http://schemas.openxmlformats.org/drawingml/2006/table">
            <a:tbl>
              <a:tblPr firstRow="1" firstCol="1" lastRow="1" lastCol="1" bandRow="1" bandCol="1"/>
              <a:tblGrid>
                <a:gridCol w="836890">
                  <a:extLst>
                    <a:ext uri="{9D8B030D-6E8A-4147-A177-3AD203B41FA5}">
                      <a16:colId xmlns:a16="http://schemas.microsoft.com/office/drawing/2014/main" val="3553727909"/>
                    </a:ext>
                  </a:extLst>
                </a:gridCol>
                <a:gridCol w="9211985">
                  <a:extLst>
                    <a:ext uri="{9D8B030D-6E8A-4147-A177-3AD203B41FA5}">
                      <a16:colId xmlns:a16="http://schemas.microsoft.com/office/drawing/2014/main" val="3836021783"/>
                    </a:ext>
                  </a:extLst>
                </a:gridCol>
              </a:tblGrid>
              <a:tr h="365760">
                <a:tc>
                  <a:txBody>
                    <a:bodyPr/>
                    <a:lstStyle/>
                    <a:p>
                      <a:pPr marL="80645" marR="87630" algn="ctr">
                        <a:lnSpc>
                          <a:spcPct val="200000"/>
                        </a:lnSpc>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15.9</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lnSpc>
                          <a:spcPct val="200000"/>
                        </a:lnSpc>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Does a Return-to-Work policy exist?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256997"/>
                  </a:ext>
                </a:extLst>
              </a:tr>
              <a:tr h="365760">
                <a:tc>
                  <a:txBody>
                    <a:bodyPr/>
                    <a:lstStyle/>
                    <a:p>
                      <a:pPr marL="80645" marR="87630" algn="ctr">
                        <a:lnSpc>
                          <a:spcPct val="200000"/>
                        </a:lnSpc>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15.10</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lnSpc>
                          <a:spcPct val="200000"/>
                        </a:lnSpc>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Is there a Return-to-Work program in place?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474277"/>
                  </a:ext>
                </a:extLst>
              </a:tr>
              <a:tr h="365760">
                <a:tc>
                  <a:txBody>
                    <a:bodyPr/>
                    <a:lstStyle/>
                    <a:p>
                      <a:pPr marL="80645" marR="87630" algn="ctr">
                        <a:lnSpc>
                          <a:spcPct val="200000"/>
                        </a:lnSpc>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15.11</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lnSpc>
                          <a:spcPct val="200000"/>
                        </a:lnSpc>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Are the roles and responsibilities defined in the Return-to-Work program?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039647"/>
                  </a:ext>
                </a:extLst>
              </a:tr>
              <a:tr h="365760">
                <a:tc>
                  <a:txBody>
                    <a:bodyPr/>
                    <a:lstStyle/>
                    <a:p>
                      <a:pPr marL="80645" marR="87630" algn="ctr">
                        <a:lnSpc>
                          <a:spcPct val="200000"/>
                        </a:lnSpc>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15.12</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l">
                        <a:lnSpc>
                          <a:spcPct val="200000"/>
                        </a:lnSpc>
                        <a:spcBef>
                          <a:spcPts val="760"/>
                        </a:spcBef>
                      </a:pPr>
                      <a:r>
                        <a:rPr lang="en-US" sz="1800">
                          <a:effectLst/>
                          <a:latin typeface="Calibri" panose="020F0502020204030204" pitchFamily="34" charset="0"/>
                          <a:ea typeface="Calibri" panose="020F0502020204030204" pitchFamily="34" charset="0"/>
                          <a:cs typeface="Arial" panose="020B0604020202020204" pitchFamily="34" charset="0"/>
                        </a:rPr>
                        <a:t> Is company specific Return-to-Work training conducted?</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397584"/>
                  </a:ext>
                </a:extLst>
              </a:tr>
              <a:tr h="365760">
                <a:tc>
                  <a:txBody>
                    <a:bodyPr/>
                    <a:lstStyle/>
                    <a:p>
                      <a:pPr marL="80645" marR="87630" algn="ctr">
                        <a:lnSpc>
                          <a:spcPct val="200000"/>
                        </a:lnSpc>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15.13</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lnSpc>
                          <a:spcPct val="200000"/>
                        </a:lnSpc>
                        <a:spcBef>
                          <a:spcPts val="76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Is the Return-to-Work program evaluated for effectiveness?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935478"/>
                  </a:ext>
                </a:extLst>
              </a:tr>
            </a:tbl>
          </a:graphicData>
        </a:graphic>
      </p:graphicFrame>
      <p:graphicFrame>
        <p:nvGraphicFramePr>
          <p:cNvPr id="3" name="Table 2">
            <a:extLst>
              <a:ext uri="{FF2B5EF4-FFF2-40B4-BE49-F238E27FC236}">
                <a16:creationId xmlns:a16="http://schemas.microsoft.com/office/drawing/2014/main" id="{48C03930-0CEC-061E-2FDE-5F5C098645D8}"/>
              </a:ext>
            </a:extLst>
          </p:cNvPr>
          <p:cNvGraphicFramePr>
            <a:graphicFrameLocks noGrp="1"/>
          </p:cNvGraphicFramePr>
          <p:nvPr>
            <p:extLst>
              <p:ext uri="{D42A27DB-BD31-4B8C-83A1-F6EECF244321}">
                <p14:modId xmlns:p14="http://schemas.microsoft.com/office/powerpoint/2010/main" val="2981276345"/>
              </p:ext>
            </p:extLst>
          </p:nvPr>
        </p:nvGraphicFramePr>
        <p:xfrm>
          <a:off x="1071563" y="4142677"/>
          <a:ext cx="10048874" cy="617855"/>
        </p:xfrm>
        <a:graphic>
          <a:graphicData uri="http://schemas.openxmlformats.org/drawingml/2006/table">
            <a:tbl>
              <a:tblPr firstRow="1" firstCol="1" lastRow="1" lastCol="1" bandRow="1" bandCol="1"/>
              <a:tblGrid>
                <a:gridCol w="836889">
                  <a:extLst>
                    <a:ext uri="{9D8B030D-6E8A-4147-A177-3AD203B41FA5}">
                      <a16:colId xmlns:a16="http://schemas.microsoft.com/office/drawing/2014/main" val="2107104886"/>
                    </a:ext>
                  </a:extLst>
                </a:gridCol>
                <a:gridCol w="9211985">
                  <a:extLst>
                    <a:ext uri="{9D8B030D-6E8A-4147-A177-3AD203B41FA5}">
                      <a16:colId xmlns:a16="http://schemas.microsoft.com/office/drawing/2014/main" val="2506693674"/>
                    </a:ext>
                  </a:extLst>
                </a:gridCol>
              </a:tblGrid>
              <a:tr h="617855">
                <a:tc>
                  <a:txBody>
                    <a:bodyPr/>
                    <a:lstStyle/>
                    <a:p>
                      <a:pPr marL="80645" marR="87630" algn="ctr">
                        <a:lnSpc>
                          <a:spcPct val="200000"/>
                        </a:lnSpc>
                        <a:spcBef>
                          <a:spcPts val="760"/>
                        </a:spcBef>
                        <a:spcAft>
                          <a:spcPts val="0"/>
                        </a:spcAft>
                      </a:pPr>
                      <a:r>
                        <a:rPr lang="en-US" sz="1800" b="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15.14</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l">
                        <a:spcBef>
                          <a:spcPts val="76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the company use initiatives or programs to support or educate workers in mental health and psychosocial hazards?</a:t>
                      </a:r>
                      <a:r>
                        <a:rPr lang="en-US" sz="1800" dirty="0">
                          <a:solidFill>
                            <a:srgbClr val="8064A2"/>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333909"/>
                  </a:ext>
                </a:extLst>
              </a:tr>
            </a:tbl>
          </a:graphicData>
        </a:graphic>
      </p:graphicFrame>
    </p:spTree>
    <p:extLst>
      <p:ext uri="{BB962C8B-B14F-4D97-AF65-F5344CB8AC3E}">
        <p14:creationId xmlns:p14="http://schemas.microsoft.com/office/powerpoint/2010/main" val="221538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New Questions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FE3C95C8-E52C-B5DD-0C02-9D2238D94D5C}"/>
              </a:ext>
            </a:extLst>
          </p:cNvPr>
          <p:cNvGraphicFramePr>
            <a:graphicFrameLocks noGrp="1"/>
          </p:cNvGraphicFramePr>
          <p:nvPr>
            <p:extLst>
              <p:ext uri="{D42A27DB-BD31-4B8C-83A1-F6EECF244321}">
                <p14:modId xmlns:p14="http://schemas.microsoft.com/office/powerpoint/2010/main" val="876511315"/>
              </p:ext>
            </p:extLst>
          </p:nvPr>
        </p:nvGraphicFramePr>
        <p:xfrm>
          <a:off x="1075174" y="1317215"/>
          <a:ext cx="10068448" cy="2758396"/>
        </p:xfrm>
        <a:graphic>
          <a:graphicData uri="http://schemas.openxmlformats.org/drawingml/2006/table">
            <a:tbl>
              <a:tblPr firstRow="1" firstCol="1" lastRow="1" lastCol="1" bandRow="1" bandCol="1"/>
              <a:tblGrid>
                <a:gridCol w="838520">
                  <a:extLst>
                    <a:ext uri="{9D8B030D-6E8A-4147-A177-3AD203B41FA5}">
                      <a16:colId xmlns:a16="http://schemas.microsoft.com/office/drawing/2014/main" val="1378089221"/>
                    </a:ext>
                  </a:extLst>
                </a:gridCol>
                <a:gridCol w="9229928">
                  <a:extLst>
                    <a:ext uri="{9D8B030D-6E8A-4147-A177-3AD203B41FA5}">
                      <a16:colId xmlns:a16="http://schemas.microsoft.com/office/drawing/2014/main" val="1238575278"/>
                    </a:ext>
                  </a:extLst>
                </a:gridCol>
              </a:tblGrid>
              <a:tr h="421150">
                <a:tc>
                  <a:txBody>
                    <a:bodyPr/>
                    <a:lstStyle/>
                    <a:p>
                      <a:pPr marL="80645" marR="87630" algn="ctr">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15.9</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Does a Return-to-Work policy exist?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640843"/>
                  </a:ext>
                </a:extLst>
              </a:tr>
              <a:tr h="422031">
                <a:tc>
                  <a:txBody>
                    <a:bodyPr/>
                    <a:lstStyle/>
                    <a:p>
                      <a:pPr marL="80645" marR="87630" algn="ctr">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15.10</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Is there a Return-to-Work program in place?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385339"/>
                  </a:ext>
                </a:extLst>
              </a:tr>
              <a:tr h="442127">
                <a:tc>
                  <a:txBody>
                    <a:bodyPr/>
                    <a:lstStyle/>
                    <a:p>
                      <a:pPr marL="80645" marR="87630" algn="ctr">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15.11</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Are the roles and responsibilities defined in the Return-to-Work program?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396694"/>
                  </a:ext>
                </a:extLst>
              </a:tr>
              <a:tr h="462224">
                <a:tc>
                  <a:txBody>
                    <a:bodyPr/>
                    <a:lstStyle/>
                    <a:p>
                      <a:pPr marL="80645" marR="87630" algn="ctr">
                        <a:spcBef>
                          <a:spcPts val="760"/>
                        </a:spcBef>
                        <a:spcAft>
                          <a:spcPts val="0"/>
                        </a:spcAft>
                      </a:pPr>
                      <a:r>
                        <a:rPr lang="en-US" sz="1800" b="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15.12</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l">
                        <a:spcBef>
                          <a:spcPts val="760"/>
                        </a:spcBef>
                      </a:pPr>
                      <a:r>
                        <a:rPr lang="en-US" sz="1800">
                          <a:effectLst/>
                          <a:latin typeface="Calibri" panose="020F0502020204030204" pitchFamily="34" charset="0"/>
                          <a:ea typeface="Calibri" panose="020F0502020204030204" pitchFamily="34" charset="0"/>
                          <a:cs typeface="Arial" panose="020B0604020202020204" pitchFamily="34" charset="0"/>
                        </a:rPr>
                        <a:t> Is company specific Return-to-Work training conducted?</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265635"/>
                  </a:ext>
                </a:extLst>
              </a:tr>
              <a:tr h="462224">
                <a:tc>
                  <a:txBody>
                    <a:bodyPr/>
                    <a:lstStyle/>
                    <a:p>
                      <a:pPr marL="80645" marR="87630" algn="ctr">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15.13</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34925" algn="l">
                        <a:spcBef>
                          <a:spcPts val="76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Is the Return-to-Work program evaluated for effectiveness?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613865"/>
                  </a:ext>
                </a:extLst>
              </a:tr>
              <a:tr h="384175">
                <a:tc>
                  <a:txBody>
                    <a:bodyPr/>
                    <a:lstStyle/>
                    <a:p>
                      <a:pPr marL="80645" marR="87630" algn="ctr">
                        <a:spcBef>
                          <a:spcPts val="760"/>
                        </a:spcBef>
                        <a:spcAft>
                          <a:spcPts val="0"/>
                        </a:spcAft>
                      </a:pPr>
                      <a:r>
                        <a:rPr lang="en-US" sz="18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15.14</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l">
                        <a:spcBef>
                          <a:spcPts val="76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the company use initiatives or programs to support or educate workers in mental health and psychosocial hazards?</a:t>
                      </a:r>
                      <a:r>
                        <a:rPr lang="en-US" sz="1800" dirty="0">
                          <a:solidFill>
                            <a:srgbClr val="8064A2"/>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238806"/>
                  </a:ext>
                </a:extLst>
              </a:tr>
            </a:tbl>
          </a:graphicData>
        </a:graphic>
      </p:graphicFrame>
    </p:spTree>
    <p:extLst>
      <p:ext uri="{BB962C8B-B14F-4D97-AF65-F5344CB8AC3E}">
        <p14:creationId xmlns:p14="http://schemas.microsoft.com/office/powerpoint/2010/main" val="416588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Evidence to Satisfy New Requirements </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
        <p:nvSpPr>
          <p:cNvPr id="6" name="TextBox 5">
            <a:extLst>
              <a:ext uri="{FF2B5EF4-FFF2-40B4-BE49-F238E27FC236}">
                <a16:creationId xmlns:a16="http://schemas.microsoft.com/office/drawing/2014/main" id="{EB84EE54-FB15-4FA3-B999-B39D1705935B}"/>
              </a:ext>
            </a:extLst>
          </p:cNvPr>
          <p:cNvSpPr txBox="1"/>
          <p:nvPr/>
        </p:nvSpPr>
        <p:spPr>
          <a:xfrm>
            <a:off x="705829" y="1182231"/>
            <a:ext cx="11058111" cy="4585871"/>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Guidelines at beginning of each section will detail possible sources of evidence required to satisfy requirements: </a:t>
            </a:r>
          </a:p>
          <a:p>
            <a:pPr marL="800100" lvl="1"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dirty="0">
              <a:solidFill>
                <a:srgbClr val="000000"/>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1800" dirty="0">
              <a:solidFill>
                <a:srgbClr val="000000"/>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1800" dirty="0">
              <a:solidFill>
                <a:srgbClr val="000000"/>
              </a:solidFill>
              <a:effectLst/>
              <a:latin typeface="Calibri" panose="020F0502020204030204" pitchFamily="34" charset="0"/>
              <a:ea typeface="Calibri" panose="020F0502020204030204" pitchFamily="34" charset="0"/>
            </a:endParaRPr>
          </a:p>
          <a:p>
            <a:pPr lvl="1"/>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endParaRPr lang="en-CA" sz="2000" dirty="0"/>
          </a:p>
        </p:txBody>
      </p:sp>
      <p:graphicFrame>
        <p:nvGraphicFramePr>
          <p:cNvPr id="3" name="Table 2">
            <a:extLst>
              <a:ext uri="{FF2B5EF4-FFF2-40B4-BE49-F238E27FC236}">
                <a16:creationId xmlns:a16="http://schemas.microsoft.com/office/drawing/2014/main" id="{C70893D5-72CA-8DDB-45DD-9076F3682169}"/>
              </a:ext>
            </a:extLst>
          </p:cNvPr>
          <p:cNvGraphicFramePr>
            <a:graphicFrameLocks noGrp="1"/>
          </p:cNvGraphicFramePr>
          <p:nvPr>
            <p:extLst>
              <p:ext uri="{D42A27DB-BD31-4B8C-83A1-F6EECF244321}">
                <p14:modId xmlns:p14="http://schemas.microsoft.com/office/powerpoint/2010/main" val="2998246828"/>
              </p:ext>
            </p:extLst>
          </p:nvPr>
        </p:nvGraphicFramePr>
        <p:xfrm>
          <a:off x="1077076" y="2221731"/>
          <a:ext cx="10029825" cy="3017520"/>
        </p:xfrm>
        <a:graphic>
          <a:graphicData uri="http://schemas.openxmlformats.org/drawingml/2006/table">
            <a:tbl>
              <a:tblPr firstRow="1" firstCol="1" bandRow="1"/>
              <a:tblGrid>
                <a:gridCol w="778939">
                  <a:extLst>
                    <a:ext uri="{9D8B030D-6E8A-4147-A177-3AD203B41FA5}">
                      <a16:colId xmlns:a16="http://schemas.microsoft.com/office/drawing/2014/main" val="1301614442"/>
                    </a:ext>
                  </a:extLst>
                </a:gridCol>
                <a:gridCol w="9250886">
                  <a:extLst>
                    <a:ext uri="{9D8B030D-6E8A-4147-A177-3AD203B41FA5}">
                      <a16:colId xmlns:a16="http://schemas.microsoft.com/office/drawing/2014/main" val="2918667079"/>
                    </a:ext>
                  </a:extLst>
                </a:gridCol>
              </a:tblGrid>
              <a:tr h="1221764">
                <a:tc>
                  <a:txBody>
                    <a:bodyPr/>
                    <a:lstStyle/>
                    <a:p>
                      <a:pPr algn="ct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Documentation must show that risks on hazard assessments are reassessed/re-evaluated when people, equipment, material, environment, or processes are changed. The frequency of this type of assessment will depend on how often changes occur. The hazard assessment commonly used before each day, or each task, is a good example of an ongoing risk assessment process.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 Award three (3) points based on documentation of completed ongoing risk assessments from the same worksite location as applicable.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 Award three (3) points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based on the majority of positive interview responses.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254550"/>
                  </a:ext>
                </a:extLst>
              </a:tr>
              <a:tr h="733059">
                <a:tc>
                  <a:txBody>
                    <a:bodyPr/>
                    <a:lstStyle/>
                    <a:p>
                      <a:pPr algn="ct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Documented hazard assessments must include consideration of design and layout of the work area, ergonomics, machinery, or processes to award points for this section. The risk of musculoskeletal injury and appropriate prevention control (safe job procedures, tailored work schedules, personal protective equipment, etc.) would be an example for awarding points.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336027"/>
                  </a:ext>
                </a:extLst>
              </a:tr>
            </a:tbl>
          </a:graphicData>
        </a:graphic>
      </p:graphicFrame>
    </p:spTree>
    <p:extLst>
      <p:ext uri="{BB962C8B-B14F-4D97-AF65-F5344CB8AC3E}">
        <p14:creationId xmlns:p14="http://schemas.microsoft.com/office/powerpoint/2010/main" val="201249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578395"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A744E11D-CB13-6EED-81F5-9E21A9BEE74A}"/>
              </a:ext>
            </a:extLst>
          </p:cNvPr>
          <p:cNvGraphicFramePr>
            <a:graphicFrameLocks noGrp="1"/>
          </p:cNvGraphicFramePr>
          <p:nvPr>
            <p:extLst>
              <p:ext uri="{D42A27DB-BD31-4B8C-83A1-F6EECF244321}">
                <p14:modId xmlns:p14="http://schemas.microsoft.com/office/powerpoint/2010/main" val="2881440296"/>
              </p:ext>
            </p:extLst>
          </p:nvPr>
        </p:nvGraphicFramePr>
        <p:xfrm>
          <a:off x="1072314" y="827786"/>
          <a:ext cx="10039350" cy="4421291"/>
        </p:xfrm>
        <a:graphic>
          <a:graphicData uri="http://schemas.openxmlformats.org/drawingml/2006/table">
            <a:tbl>
              <a:tblPr firstRow="1" firstCol="1" bandRow="1"/>
              <a:tblGrid>
                <a:gridCol w="749422">
                  <a:extLst>
                    <a:ext uri="{9D8B030D-6E8A-4147-A177-3AD203B41FA5}">
                      <a16:colId xmlns:a16="http://schemas.microsoft.com/office/drawing/2014/main" val="1524421591"/>
                    </a:ext>
                  </a:extLst>
                </a:gridCol>
                <a:gridCol w="9289928">
                  <a:extLst>
                    <a:ext uri="{9D8B030D-6E8A-4147-A177-3AD203B41FA5}">
                      <a16:colId xmlns:a16="http://schemas.microsoft.com/office/drawing/2014/main" val="3583449200"/>
                    </a:ext>
                  </a:extLst>
                </a:gridCol>
              </a:tblGrid>
              <a:tr h="276658">
                <a:tc>
                  <a:txBody>
                    <a:bodyPr/>
                    <a:lstStyle/>
                    <a:p>
                      <a:pPr algn="ct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Guidelines - Personal Protective Equipment (PPE)</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958204459"/>
                  </a:ext>
                </a:extLst>
              </a:tr>
              <a:tr h="192311">
                <a:tc gridSpan="2">
                  <a:txBody>
                    <a:bodyPr/>
                    <a:lstStyle/>
                    <a:p>
                      <a:r>
                        <a:rPr lang="en-US" sz="1100" b="1">
                          <a:solidFill>
                            <a:srgbClr val="000000"/>
                          </a:solidFill>
                          <a:effectLst/>
                          <a:latin typeface="Calibri" panose="020F0502020204030204" pitchFamily="34" charset="0"/>
                          <a:ea typeface="Calibri" panose="020F0502020204030204" pitchFamily="34" charset="0"/>
                          <a:cs typeface="Arial" panose="020B0604020202020204" pitchFamily="34" charset="0"/>
                        </a:rPr>
                        <a:t>                     Small Business- All questions apply</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extLst>
                  <a:ext uri="{0D108BD9-81ED-4DB2-BD59-A6C34878D82A}">
                    <a16:rowId xmlns:a16="http://schemas.microsoft.com/office/drawing/2014/main" val="414552666"/>
                  </a:ext>
                </a:extLst>
              </a:tr>
              <a:tr h="957217">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To determine the criteria used for basic and specialized personal protective equipment (PPE) selection, review hazard assessment forms, safety data sheets, codes of practice, and company PPE policy requirements for reference to CSA or other legislated standards. Confirm employee understanding through the interview process.</a:t>
                      </a:r>
                      <a:b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Award two (2) points based on documentation to verify the company has established criteria for the selection of protective equipment.</a:t>
                      </a:r>
                      <a:b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Award two (2) points based on the majority of positive interview responses confirming an understanding of the criteria used for selection of protective equipment.</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021107"/>
                  </a:ext>
                </a:extLst>
              </a:tr>
              <a:tr h="38896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Verify through documentation that the employer has developed and made written instructions readily available to employees with respect to the proper fitting, care, and use of basic and specialized PPE such as: ear plugs, respiratory devices, fall protection, etc.</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566841"/>
                  </a:ext>
                </a:extLst>
              </a:tr>
              <a:tr h="64923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Verify that workers have been made aware of requirements/provided instructions with respect to the proper fitting, care, and use of basic and specialized PPE prior to beginning work.</a:t>
                      </a:r>
                      <a:b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Award two (2) points based on completed worker orientations and/or training records confirming the review of PPE requirements.</a:t>
                      </a:r>
                      <a:b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Award two (2) points based on the majority of positive interview responses confirming an understanding of the company's requirements for PPE.</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884013"/>
                  </a:ext>
                </a:extLst>
              </a:tr>
              <a:tr h="727312">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100">
                          <a:effectLst/>
                          <a:latin typeface="Calibri" panose="020F0502020204030204" pitchFamily="34" charset="0"/>
                          <a:ea typeface="Calibri" panose="020F0502020204030204" pitchFamily="34" charset="0"/>
                          <a:cs typeface="Arial" panose="020B0604020202020204" pitchFamily="34" charset="0"/>
                        </a:rPr>
                        <a:t> V</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erify </a:t>
                      </a:r>
                      <a:r>
                        <a:rPr lang="en-US" sz="1100">
                          <a:effectLst/>
                          <a:latin typeface="Calibri" panose="020F0502020204030204" pitchFamily="34" charset="0"/>
                          <a:ea typeface="Calibri" panose="020F0502020204030204" pitchFamily="34" charset="0"/>
                          <a:cs typeface="Arial" panose="020B0604020202020204" pitchFamily="34" charset="0"/>
                        </a:rPr>
                        <a:t>that appropriate PPE is provided and/or made available for specific activities. PPE that is required during specific activities may include, but is not limited to, fall protection, respiratory protection, face shields, welding shields/goggles, chemical goggles, fire retardant coveralls, chemical suits, and impermeable gloves.</a:t>
                      </a:r>
                      <a:endParaRPr lang="en-CA" sz="1100">
                        <a:effectLst/>
                        <a:latin typeface="Calibri" panose="020F0502020204030204" pitchFamily="34" charset="0"/>
                        <a:ea typeface="Calibri" panose="020F0502020204030204" pitchFamily="34" charset="0"/>
                        <a:cs typeface="Arial" panose="020B0604020202020204" pitchFamily="34" charset="0"/>
                      </a:endParaRPr>
                    </a:p>
                    <a:p>
                      <a:r>
                        <a:rPr lang="en-US" sz="1100">
                          <a:effectLst/>
                          <a:latin typeface="Calibri" panose="020F0502020204030204" pitchFamily="34" charset="0"/>
                          <a:ea typeface="Calibri" panose="020F0502020204030204" pitchFamily="34" charset="0"/>
                          <a:cs typeface="Arial" panose="020B0604020202020204" pitchFamily="34" charset="0"/>
                        </a:rPr>
                        <a:t>- Award </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two (2) </a:t>
                      </a:r>
                      <a:r>
                        <a:rPr lang="en-US" sz="1100">
                          <a:effectLst/>
                          <a:latin typeface="Calibri" panose="020F0502020204030204" pitchFamily="34" charset="0"/>
                          <a:ea typeface="Calibri" panose="020F0502020204030204" pitchFamily="34" charset="0"/>
                          <a:cs typeface="Arial" panose="020B0604020202020204" pitchFamily="34" charset="0"/>
                        </a:rPr>
                        <a:t>points based on the observation of appropriate PPE for specific activities is available.</a:t>
                      </a:r>
                      <a:endParaRPr lang="en-CA" sz="1100">
                        <a:effectLst/>
                        <a:latin typeface="Calibri" panose="020F0502020204030204" pitchFamily="34" charset="0"/>
                        <a:ea typeface="Calibri" panose="020F0502020204030204" pitchFamily="34" charset="0"/>
                        <a:cs typeface="Arial" panose="020B0604020202020204" pitchFamily="34" charset="0"/>
                      </a:endParaRPr>
                    </a:p>
                    <a:p>
                      <a:r>
                        <a:rPr lang="en-US" sz="1100">
                          <a:effectLst/>
                          <a:latin typeface="Calibri" panose="020F0502020204030204" pitchFamily="34" charset="0"/>
                          <a:ea typeface="Calibri" panose="020F0502020204030204" pitchFamily="34" charset="0"/>
                          <a:cs typeface="Arial" panose="020B0604020202020204" pitchFamily="34" charset="0"/>
                        </a:rPr>
                        <a:t>- Award </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two (2) </a:t>
                      </a:r>
                      <a:r>
                        <a:rPr lang="en-US" sz="1100">
                          <a:effectLst/>
                          <a:latin typeface="Calibri" panose="020F0502020204030204" pitchFamily="34" charset="0"/>
                          <a:ea typeface="Calibri" panose="020F0502020204030204" pitchFamily="34" charset="0"/>
                          <a:cs typeface="Arial" panose="020B0604020202020204" pitchFamily="34" charset="0"/>
                        </a:rPr>
                        <a:t>points </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based on the majority of positive interview responses.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802021"/>
                  </a:ext>
                </a:extLst>
              </a:tr>
              <a:tr h="38896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Workers should be observed using basic and specialized PPE at all times as prescribed by company criteria, SDS, CSA, or other legislated standards.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047622"/>
                  </a:ext>
                </a:extLst>
              </a:tr>
              <a:tr h="7706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Basic PPE inspections and maintenance may be conducted and recorded as part of a safety meeting or be included as an item on the company's inspection checklist. Specialized PPE inspections will require verification of pre-use inspection and compliance with manufacturers' recommendations.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 Award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two (2) </a:t>
                      </a:r>
                      <a:r>
                        <a:rPr lang="en-US" sz="1100" dirty="0">
                          <a:effectLst/>
                          <a:latin typeface="Calibri" panose="020F0502020204030204" pitchFamily="34" charset="0"/>
                          <a:ea typeface="Calibri" panose="020F0502020204030204" pitchFamily="34" charset="0"/>
                          <a:cs typeface="Times New Roman" panose="02020603050405020304" pitchFamily="18" charset="0"/>
                        </a:rPr>
                        <a:t>points based on supplied documentation that verifies regular inspection and maintenance of PPE.</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 Award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two (2) </a:t>
                      </a:r>
                      <a:r>
                        <a:rPr lang="en-US" sz="1100" dirty="0">
                          <a:effectLst/>
                          <a:latin typeface="Calibri" panose="020F0502020204030204" pitchFamily="34" charset="0"/>
                          <a:ea typeface="Calibri" panose="020F0502020204030204" pitchFamily="34" charset="0"/>
                          <a:cs typeface="Times New Roman" panose="02020603050405020304" pitchFamily="18" charset="0"/>
                        </a:rPr>
                        <a:t>points based on the observation of PPE should be well maintained, in serviceable condition, and meet regulatory standards.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52054" marR="52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791328"/>
                  </a:ext>
                </a:extLst>
              </a:tr>
            </a:tbl>
          </a:graphicData>
        </a:graphic>
      </p:graphicFrame>
    </p:spTree>
    <p:extLst>
      <p:ext uri="{BB962C8B-B14F-4D97-AF65-F5344CB8AC3E}">
        <p14:creationId xmlns:p14="http://schemas.microsoft.com/office/powerpoint/2010/main" val="417878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CEAC1-6856-C268-AB8F-A2D1C3F30ED7}"/>
              </a:ext>
            </a:extLst>
          </p:cNvPr>
          <p:cNvSpPr>
            <a:spLocks noGrp="1"/>
          </p:cNvSpPr>
          <p:nvPr>
            <p:ph idx="1"/>
          </p:nvPr>
        </p:nvSpPr>
        <p:spPr>
          <a:xfrm>
            <a:off x="716280" y="1775910"/>
            <a:ext cx="9982200" cy="3264535"/>
          </a:xfrm>
        </p:spPr>
        <p:txBody>
          <a:bodyPr>
            <a:normAutofit/>
          </a:bodyPr>
          <a:lstStyle/>
          <a:p>
            <a:r>
              <a:rPr lang="en-US" dirty="0"/>
              <a:t>Construction Safety Nova Scotia (CSNS) is an industry funded not-for-profit association focused on improving occupational health and safety in the construction sector. </a:t>
            </a:r>
          </a:p>
          <a:p>
            <a:r>
              <a:rPr lang="en-US" dirty="0"/>
              <a:t>All companies with a current WCB account under the construction industry classification codes 4011-4499 and 3551 are automatically members due to the levies they pay to the WCB. </a:t>
            </a:r>
            <a:endParaRPr lang="en-CA" dirty="0"/>
          </a:p>
        </p:txBody>
      </p:sp>
      <p:sp>
        <p:nvSpPr>
          <p:cNvPr id="6" name="Rectangle 5">
            <a:extLst>
              <a:ext uri="{FF2B5EF4-FFF2-40B4-BE49-F238E27FC236}">
                <a16:creationId xmlns:a16="http://schemas.microsoft.com/office/drawing/2014/main" id="{15294AEC-3B4A-111A-2986-312EDE275FA3}"/>
              </a:ext>
            </a:extLst>
          </p:cNvPr>
          <p:cNvSpPr/>
          <p:nvPr/>
        </p:nvSpPr>
        <p:spPr>
          <a:xfrm flipV="1">
            <a:off x="2955636" y="5490125"/>
            <a:ext cx="9236364" cy="1376218"/>
          </a:xfrm>
          <a:prstGeom prst="rect">
            <a:avLst/>
          </a:prstGeom>
          <a:solidFill>
            <a:srgbClr val="5BAE5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solidFill>
            </a:endParaRPr>
          </a:p>
        </p:txBody>
      </p:sp>
      <p:sp>
        <p:nvSpPr>
          <p:cNvPr id="4" name="Right Triangle 3">
            <a:extLst>
              <a:ext uri="{FF2B5EF4-FFF2-40B4-BE49-F238E27FC236}">
                <a16:creationId xmlns:a16="http://schemas.microsoft.com/office/drawing/2014/main" id="{20727CA9-6E13-AC3F-BF63-272ADED9A956}"/>
              </a:ext>
            </a:extLst>
          </p:cNvPr>
          <p:cNvSpPr/>
          <p:nvPr/>
        </p:nvSpPr>
        <p:spPr>
          <a:xfrm>
            <a:off x="35329" y="4594198"/>
            <a:ext cx="12192000" cy="2272145"/>
          </a:xfrm>
          <a:prstGeom prst="rtTriangle">
            <a:avLst/>
          </a:prstGeom>
          <a:solidFill>
            <a:srgbClr val="00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Triangle 4">
            <a:extLst>
              <a:ext uri="{FF2B5EF4-FFF2-40B4-BE49-F238E27FC236}">
                <a16:creationId xmlns:a16="http://schemas.microsoft.com/office/drawing/2014/main" id="{E5D021AC-BC4E-F836-162C-8E21B25FDD23}"/>
              </a:ext>
            </a:extLst>
          </p:cNvPr>
          <p:cNvSpPr/>
          <p:nvPr/>
        </p:nvSpPr>
        <p:spPr>
          <a:xfrm rot="10800000" flipV="1">
            <a:off x="3037147" y="5493557"/>
            <a:ext cx="9190182" cy="1366983"/>
          </a:xfrm>
          <a:prstGeom prst="rtTriangl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close up of a sign&#10;&#10;Description automatically generated">
            <a:extLst>
              <a:ext uri="{FF2B5EF4-FFF2-40B4-BE49-F238E27FC236}">
                <a16:creationId xmlns:a16="http://schemas.microsoft.com/office/drawing/2014/main" id="{43048D0D-005E-8600-80CB-779F960D5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928" y="5614940"/>
            <a:ext cx="1197743" cy="1124218"/>
          </a:xfrm>
          <a:prstGeom prst="rect">
            <a:avLst/>
          </a:prstGeom>
        </p:spPr>
      </p:pic>
      <p:sp>
        <p:nvSpPr>
          <p:cNvPr id="10" name="TextBox 9">
            <a:extLst>
              <a:ext uri="{FF2B5EF4-FFF2-40B4-BE49-F238E27FC236}">
                <a16:creationId xmlns:a16="http://schemas.microsoft.com/office/drawing/2014/main" id="{8F1C13DD-5CA9-7C32-B8B0-FD13DA6C9E16}"/>
              </a:ext>
            </a:extLst>
          </p:cNvPr>
          <p:cNvSpPr txBox="1"/>
          <p:nvPr/>
        </p:nvSpPr>
        <p:spPr>
          <a:xfrm>
            <a:off x="-199292" y="489241"/>
            <a:ext cx="12187380" cy="707886"/>
          </a:xfrm>
          <a:prstGeom prst="rect">
            <a:avLst/>
          </a:prstGeom>
          <a:noFill/>
        </p:spPr>
        <p:txBody>
          <a:bodyPr wrap="square" rtlCol="0">
            <a:spAutoFit/>
          </a:bodyPr>
          <a:lstStyle/>
          <a:p>
            <a:pPr algn="ctr"/>
            <a:r>
              <a:rPr lang="en-CA" sz="4000" b="1" dirty="0">
                <a:solidFill>
                  <a:srgbClr val="00275C"/>
                </a:solidFill>
                <a:latin typeface="Montserrat" panose="00000500000000000000" pitchFamily="2" charset="0"/>
              </a:rPr>
              <a:t>About CSNS</a:t>
            </a:r>
          </a:p>
        </p:txBody>
      </p:sp>
      <p:cxnSp>
        <p:nvCxnSpPr>
          <p:cNvPr id="11" name="Straight Connector 10">
            <a:extLst>
              <a:ext uri="{FF2B5EF4-FFF2-40B4-BE49-F238E27FC236}">
                <a16:creationId xmlns:a16="http://schemas.microsoft.com/office/drawing/2014/main" id="{EF89B2CA-E945-84AA-AC65-E1B73AB40CCF}"/>
              </a:ext>
            </a:extLst>
          </p:cNvPr>
          <p:cNvCxnSpPr>
            <a:cxnSpLocks/>
          </p:cNvCxnSpPr>
          <p:nvPr/>
        </p:nvCxnSpPr>
        <p:spPr>
          <a:xfrm>
            <a:off x="3742441" y="1157368"/>
            <a:ext cx="4779390" cy="4454"/>
          </a:xfrm>
          <a:prstGeom prst="line">
            <a:avLst/>
          </a:prstGeom>
          <a:ln w="19050">
            <a:solidFill>
              <a:srgbClr val="ED7922"/>
            </a:solidFill>
          </a:ln>
          <a:effectLst>
            <a:outerShdw sx="1000" sy="1000" algn="ctr"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481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COR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1E07BBFE-4837-D581-78F1-6DB54F3DC2EB}"/>
              </a:ext>
            </a:extLst>
          </p:cNvPr>
          <p:cNvGraphicFramePr>
            <a:graphicFrameLocks noGrp="1"/>
          </p:cNvGraphicFramePr>
          <p:nvPr>
            <p:extLst>
              <p:ext uri="{D42A27DB-BD31-4B8C-83A1-F6EECF244321}">
                <p14:modId xmlns:p14="http://schemas.microsoft.com/office/powerpoint/2010/main" val="1735324960"/>
              </p:ext>
            </p:extLst>
          </p:nvPr>
        </p:nvGraphicFramePr>
        <p:xfrm>
          <a:off x="1062789" y="903947"/>
          <a:ext cx="10058400" cy="4332605"/>
        </p:xfrm>
        <a:graphic>
          <a:graphicData uri="http://schemas.openxmlformats.org/drawingml/2006/table">
            <a:tbl>
              <a:tblPr firstRow="1" firstCol="1" lastRow="1" lastCol="1" bandRow="1" bandCol="1"/>
              <a:tblGrid>
                <a:gridCol w="490977">
                  <a:extLst>
                    <a:ext uri="{9D8B030D-6E8A-4147-A177-3AD203B41FA5}">
                      <a16:colId xmlns:a16="http://schemas.microsoft.com/office/drawing/2014/main" val="2902896947"/>
                    </a:ext>
                  </a:extLst>
                </a:gridCol>
                <a:gridCol w="6310071">
                  <a:extLst>
                    <a:ext uri="{9D8B030D-6E8A-4147-A177-3AD203B41FA5}">
                      <a16:colId xmlns:a16="http://schemas.microsoft.com/office/drawing/2014/main" val="1962981681"/>
                    </a:ext>
                  </a:extLst>
                </a:gridCol>
                <a:gridCol w="812941">
                  <a:extLst>
                    <a:ext uri="{9D8B030D-6E8A-4147-A177-3AD203B41FA5}">
                      <a16:colId xmlns:a16="http://schemas.microsoft.com/office/drawing/2014/main" val="706937"/>
                    </a:ext>
                  </a:extLst>
                </a:gridCol>
                <a:gridCol w="568500">
                  <a:extLst>
                    <a:ext uri="{9D8B030D-6E8A-4147-A177-3AD203B41FA5}">
                      <a16:colId xmlns:a16="http://schemas.microsoft.com/office/drawing/2014/main" val="1129738511"/>
                    </a:ext>
                  </a:extLst>
                </a:gridCol>
                <a:gridCol w="569897">
                  <a:extLst>
                    <a:ext uri="{9D8B030D-6E8A-4147-A177-3AD203B41FA5}">
                      <a16:colId xmlns:a16="http://schemas.microsoft.com/office/drawing/2014/main" val="3571836050"/>
                    </a:ext>
                  </a:extLst>
                </a:gridCol>
                <a:gridCol w="569897">
                  <a:extLst>
                    <a:ext uri="{9D8B030D-6E8A-4147-A177-3AD203B41FA5}">
                      <a16:colId xmlns:a16="http://schemas.microsoft.com/office/drawing/2014/main" val="1183162589"/>
                    </a:ext>
                  </a:extLst>
                </a:gridCol>
                <a:gridCol w="736117">
                  <a:extLst>
                    <a:ext uri="{9D8B030D-6E8A-4147-A177-3AD203B41FA5}">
                      <a16:colId xmlns:a16="http://schemas.microsoft.com/office/drawing/2014/main" val="1109476528"/>
                    </a:ext>
                  </a:extLst>
                </a:gridCol>
              </a:tblGrid>
              <a:tr h="340995">
                <a:tc gridSpan="2">
                  <a:txBody>
                    <a:bodyPr/>
                    <a:lstStyle/>
                    <a:p>
                      <a:pPr marL="1853565" marR="1847850" algn="ctr">
                        <a:spcBef>
                          <a:spcPts val="67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Personal</a:t>
                      </a:r>
                      <a:r>
                        <a:rPr lang="en-US" sz="1600" b="1" spc="-4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Protective</a:t>
                      </a:r>
                      <a:r>
                        <a:rPr lang="en-US" sz="1600" b="1" spc="-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Equipment</a:t>
                      </a:r>
                      <a:r>
                        <a:rPr lang="en-US" sz="1600" b="1" spc="-4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(PPE)</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CA"/>
                    </a:p>
                  </a:txBody>
                  <a:tcPr/>
                </a:tc>
                <a:tc>
                  <a:txBody>
                    <a:bodyPr/>
                    <a:lstStyle/>
                    <a:p>
                      <a:pPr marL="52705" marR="46355" algn="ctr">
                        <a:lnSpc>
                          <a:spcPts val="1340"/>
                        </a:lnSpc>
                        <a:spcAft>
                          <a:spcPts val="0"/>
                        </a:spcAft>
                      </a:pPr>
                      <a:r>
                        <a:rPr lang="en-US" sz="12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Score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52705" marR="46355" algn="ctr">
                        <a:lnSpc>
                          <a:spcPts val="1245"/>
                        </a:lnSpc>
                        <a:spcAft>
                          <a:spcPts val="0"/>
                        </a:spcAft>
                      </a:pPr>
                      <a:r>
                        <a:rPr lang="en-US" sz="12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Weighting</a:t>
                      </a:r>
                      <a:endParaRPr lang="en-CA"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marL="170180">
                        <a:spcBef>
                          <a:spcPts val="67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Technique</a:t>
                      </a:r>
                      <a:r>
                        <a:rPr lang="en-US" sz="12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2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Employed</a:t>
                      </a:r>
                      <a:endParaRPr lang="en-CA"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CA"/>
                    </a:p>
                  </a:txBody>
                  <a:tcPr/>
                </a:tc>
                <a:tc hMerge="1">
                  <a:txBody>
                    <a:bodyPr/>
                    <a:lstStyle/>
                    <a:p>
                      <a:endParaRPr lang="en-CA"/>
                    </a:p>
                  </a:txBody>
                  <a:tcPr/>
                </a:tc>
                <a:tc>
                  <a:txBody>
                    <a:bodyPr/>
                    <a:lstStyle/>
                    <a:p>
                      <a:pPr marL="52705" marR="47625" algn="ctr">
                        <a:lnSpc>
                          <a:spcPts val="1340"/>
                        </a:lnSpc>
                        <a:spcAft>
                          <a:spcPts val="0"/>
                        </a:spcAft>
                      </a:pPr>
                      <a:r>
                        <a:rPr lang="en-US" sz="12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Points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52705" marR="46355" algn="ctr">
                        <a:lnSpc>
                          <a:spcPts val="1245"/>
                        </a:lnSpc>
                        <a:spcAft>
                          <a:spcPts val="0"/>
                        </a:spcAft>
                      </a:pPr>
                      <a:r>
                        <a:rPr lang="en-US" sz="12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Awarded</a:t>
                      </a:r>
                      <a:endParaRPr lang="en-CA"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011484784"/>
                  </a:ext>
                </a:extLst>
              </a:tr>
              <a:tr h="548005">
                <a:tc gridSpan="2">
                  <a:txBody>
                    <a:bodyPr/>
                    <a:lstStyle/>
                    <a:p>
                      <a:pPr marL="67945" marR="125095">
                        <a:spcBef>
                          <a:spcPts val="810"/>
                        </a:spcBef>
                        <a:spcAft>
                          <a:spcPts val="0"/>
                        </a:spcAft>
                      </a:pP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a:t>
                      </a:r>
                      <a:r>
                        <a:rPr lang="en-US" sz="1600" i="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organization</a:t>
                      </a:r>
                      <a:r>
                        <a:rPr lang="en-US" sz="1600" i="1" spc="-1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shall</a:t>
                      </a:r>
                      <a:r>
                        <a:rPr lang="en-US" sz="1600" i="1" spc="-1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establish,</a:t>
                      </a:r>
                      <a:r>
                        <a:rPr lang="en-US" sz="1600" i="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implement,</a:t>
                      </a:r>
                      <a:r>
                        <a:rPr lang="en-US" sz="1600" i="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monitor,</a:t>
                      </a:r>
                      <a:r>
                        <a:rPr lang="en-US" sz="1600" i="1" spc="-3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a:t>
                      </a:r>
                      <a:r>
                        <a:rPr lang="en-US" sz="1600" i="1" spc="-1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maintain</a:t>
                      </a:r>
                      <a:r>
                        <a:rPr lang="en-US" sz="1600" i="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a:t>
                      </a:r>
                      <a:r>
                        <a:rPr lang="en-US" sz="1600" i="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documented</a:t>
                      </a:r>
                      <a:r>
                        <a:rPr lang="en-US" sz="1600" i="1" spc="-1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policy</a:t>
                      </a:r>
                      <a:r>
                        <a:rPr lang="en-US" sz="1600" i="1" spc="-1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statement, procedure(s), and/or guideline(s) for personal protective equipment (PPE).</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15"/>
                        </a:spcBef>
                      </a:pPr>
                      <a:r>
                        <a:rPr lang="en-US" sz="1600" b="1">
                          <a:effectLst/>
                          <a:latin typeface="Calibri" panose="020F0502020204030204" pitchFamily="34" charset="0"/>
                          <a:ea typeface="Calibri" panose="020F0502020204030204" pitchFamily="34" charset="0"/>
                          <a:cs typeface="Arial" panose="020B060402020202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p>
                      <a:pPr marL="6985" algn="ct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D</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15"/>
                        </a:spcBef>
                      </a:pPr>
                      <a:r>
                        <a:rPr lang="en-US" sz="1600" b="1" dirty="0">
                          <a:effectLst/>
                          <a:latin typeface="Calibri" panose="020F0502020204030204" pitchFamily="34" charset="0"/>
                          <a:ea typeface="Calibri" panose="020F0502020204030204" pitchFamily="34" charset="0"/>
                          <a:cs typeface="Arial" panose="020B060402020202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6350" algn="ct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15"/>
                        </a:spcBef>
                      </a:pPr>
                      <a:r>
                        <a:rPr lang="en-US" sz="1600" b="1">
                          <a:effectLst/>
                          <a:latin typeface="Calibri" panose="020F0502020204030204" pitchFamily="34" charset="0"/>
                          <a:ea typeface="Calibri" panose="020F0502020204030204" pitchFamily="34" charset="0"/>
                          <a:cs typeface="Arial" panose="020B060402020202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p>
                      <a:pPr marL="6985" algn="ct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I</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72666478"/>
                  </a:ext>
                </a:extLst>
              </a:tr>
              <a:tr h="410845">
                <a:tc>
                  <a:txBody>
                    <a:bodyPr/>
                    <a:lstStyle/>
                    <a:p>
                      <a:pPr marL="80010" marR="73025" algn="ctr">
                        <a:spcBef>
                          <a:spcPts val="940"/>
                        </a:spcBef>
                        <a:spcAft>
                          <a:spcPts val="0"/>
                        </a:spcAft>
                      </a:pPr>
                      <a:r>
                        <a:rPr lang="en-US" sz="11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69850">
                        <a:spcBef>
                          <a:spcPts val="27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Are</a:t>
                      </a:r>
                      <a:r>
                        <a:rPr lang="en-US" sz="1600" spc="-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activities</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requiring</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PPE</a:t>
                      </a:r>
                      <a:r>
                        <a:rPr lang="en-US" sz="1600" spc="-3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documented</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and</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is</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specific</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criteria</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used</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to</a:t>
                      </a:r>
                      <a:r>
                        <a:rPr lang="en-US" sz="1600" spc="-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select</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appropriate</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PPE</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for those activities?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94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0-4</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a:spcBef>
                          <a:spcPts val="940"/>
                        </a:spcBef>
                        <a:spcAft>
                          <a:spcPts val="0"/>
                        </a:spcAft>
                      </a:pPr>
                      <a:r>
                        <a:rPr lang="en-US" sz="16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432697"/>
                  </a:ext>
                </a:extLst>
              </a:tr>
              <a:tr h="410845">
                <a:tc>
                  <a:txBody>
                    <a:bodyPr/>
                    <a:lstStyle/>
                    <a:p>
                      <a:pPr marL="80010" marR="73025" algn="ctr">
                        <a:spcBef>
                          <a:spcPts val="940"/>
                        </a:spcBef>
                        <a:spcAft>
                          <a:spcPts val="0"/>
                        </a:spcAft>
                      </a:pPr>
                      <a:r>
                        <a:rPr lang="en-US" sz="11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6.2</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69850">
                        <a:spcBef>
                          <a:spcPts val="94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Are</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there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written</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rules</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and/or</a:t>
                      </a:r>
                      <a:r>
                        <a:rPr lang="en-US" sz="1600" spc="-3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guidelines</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for</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the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proper</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fitting,</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care,</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and</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use</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of</a:t>
                      </a:r>
                      <a:r>
                        <a:rPr lang="en-US" sz="1600" spc="-20">
                          <a:effectLst/>
                          <a:latin typeface="Calibri" panose="020F0502020204030204" pitchFamily="34" charset="0"/>
                          <a:ea typeface="Calibri" panose="020F0502020204030204" pitchFamily="34" charset="0"/>
                          <a:cs typeface="Arial" panose="020B0604020202020204" pitchFamily="34" charset="0"/>
                        </a:rPr>
                        <a:t> PPE?</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94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2</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326335"/>
                  </a:ext>
                </a:extLst>
              </a:tr>
              <a:tr h="412750">
                <a:tc>
                  <a:txBody>
                    <a:bodyPr/>
                    <a:lstStyle/>
                    <a:p>
                      <a:pPr marL="80010" marR="73025" algn="ctr">
                        <a:spcBef>
                          <a:spcPts val="955"/>
                        </a:spcBef>
                        <a:spcAft>
                          <a:spcPts val="0"/>
                        </a:spcAft>
                      </a:pPr>
                      <a:r>
                        <a:rPr lang="en-US" sz="11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69850" marR="272415">
                        <a:spcBef>
                          <a:spcPts val="285"/>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Are</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workers</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made</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aware</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of</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PPE</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requirements</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and</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provided</a:t>
                      </a:r>
                      <a:r>
                        <a:rPr lang="en-US" sz="1600" spc="-3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instruction/training</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for</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the</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proper fitting, care, and use of PPE?</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955"/>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0-4</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a:spcBef>
                          <a:spcPts val="955"/>
                        </a:spcBef>
                        <a:spcAft>
                          <a:spcPts val="0"/>
                        </a:spcAft>
                      </a:pPr>
                      <a:r>
                        <a:rPr lang="en-US" sz="1600" b="1" spc="-25"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40826"/>
                  </a:ext>
                </a:extLst>
              </a:tr>
              <a:tr h="410845">
                <a:tc>
                  <a:txBody>
                    <a:bodyPr/>
                    <a:lstStyle/>
                    <a:p>
                      <a:pPr marL="80010" marR="73025" algn="ctr">
                        <a:spcBef>
                          <a:spcPts val="940"/>
                        </a:spcBef>
                        <a:spcAft>
                          <a:spcPts val="0"/>
                        </a:spcAft>
                      </a:pPr>
                      <a:r>
                        <a:rPr lang="en-US" sz="11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6.4</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69850" marR="272415">
                        <a:spcBef>
                          <a:spcPts val="27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Is</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appropriate</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PPE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provided</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and/or</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made</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available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to</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workers</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for</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specific</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activities</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when </a:t>
                      </a:r>
                      <a:r>
                        <a:rPr lang="en-US" sz="1600" spc="-10">
                          <a:effectLst/>
                          <a:latin typeface="Calibri" panose="020F0502020204030204" pitchFamily="34" charset="0"/>
                          <a:ea typeface="Calibri" panose="020F0502020204030204" pitchFamily="34" charset="0"/>
                          <a:cs typeface="Arial" panose="020B0604020202020204" pitchFamily="34" charset="0"/>
                        </a:rPr>
                        <a:t>required?</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94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0-4</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320040">
                        <a:spcBef>
                          <a:spcPts val="940"/>
                        </a:spcBef>
                        <a:spcAft>
                          <a:spcPts val="0"/>
                        </a:spcAft>
                      </a:pPr>
                      <a:r>
                        <a:rPr lang="en-US" sz="1600" b="1" spc="-25" dirty="0">
                          <a:effectLst/>
                          <a:latin typeface="Calibri" panose="020F0502020204030204" pitchFamily="34" charset="0"/>
                          <a:ea typeface="Calibri" panose="020F0502020204030204" pitchFamily="34" charset="0"/>
                          <a:cs typeface="Arial" panose="020B0604020202020204" pitchFamily="34" charset="0"/>
                        </a:rPr>
                        <a:t>  A</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a:spcBef>
                          <a:spcPts val="94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ND</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364275"/>
                  </a:ext>
                </a:extLst>
              </a:tr>
              <a:tr h="410845">
                <a:tc>
                  <a:txBody>
                    <a:bodyPr/>
                    <a:lstStyle/>
                    <a:p>
                      <a:pPr marL="80010" marR="73025" algn="ctr">
                        <a:spcBef>
                          <a:spcPts val="940"/>
                        </a:spcBef>
                        <a:spcAft>
                          <a:spcPts val="0"/>
                        </a:spcAft>
                      </a:pPr>
                      <a:r>
                        <a:rPr lang="en-US" sz="11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69850">
                        <a:spcBef>
                          <a:spcPts val="94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Is</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appropriate</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PPE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used</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by</a:t>
                      </a:r>
                      <a:r>
                        <a:rPr lang="en-US" sz="1600" spc="-3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workers</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as</a:t>
                      </a:r>
                      <a:r>
                        <a:rPr lang="en-US" sz="1600" spc="-10">
                          <a:effectLst/>
                          <a:latin typeface="Calibri" panose="020F0502020204030204" pitchFamily="34" charset="0"/>
                          <a:ea typeface="Calibri" panose="020F0502020204030204" pitchFamily="34" charset="0"/>
                          <a:cs typeface="Arial" panose="020B0604020202020204" pitchFamily="34" charset="0"/>
                        </a:rPr>
                        <a:t> required?</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94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4</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644118"/>
                  </a:ext>
                </a:extLst>
              </a:tr>
              <a:tr h="410845">
                <a:tc>
                  <a:txBody>
                    <a:bodyPr/>
                    <a:lstStyle/>
                    <a:p>
                      <a:pPr marL="80010" marR="73025" algn="ctr">
                        <a:spcBef>
                          <a:spcPts val="940"/>
                        </a:spcBef>
                        <a:spcAft>
                          <a:spcPts val="0"/>
                        </a:spcAft>
                      </a:pPr>
                      <a:r>
                        <a:rPr lang="en-US" sz="11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6.6</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69850">
                        <a:spcBef>
                          <a:spcPts val="94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Is</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there</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system</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in</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place</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to</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regularly</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inspect</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and</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maintain</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spc="-20">
                          <a:effectLst/>
                          <a:latin typeface="Calibri" panose="020F0502020204030204" pitchFamily="34" charset="0"/>
                          <a:ea typeface="Calibri" panose="020F0502020204030204" pitchFamily="34" charset="0"/>
                          <a:cs typeface="Arial" panose="020B0604020202020204" pitchFamily="34" charset="0"/>
                        </a:rPr>
                        <a:t>PPE?</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94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0-4</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0040">
                        <a:spcBef>
                          <a:spcPts val="940"/>
                        </a:spcBef>
                        <a:spcAft>
                          <a:spcPts val="0"/>
                        </a:spcAft>
                      </a:pPr>
                      <a:r>
                        <a:rPr lang="en-US" sz="1600" b="1" spc="-25" dirty="0">
                          <a:effectLst/>
                          <a:latin typeface="Calibri" panose="020F0502020204030204" pitchFamily="34" charset="0"/>
                          <a:ea typeface="Calibri" panose="020F0502020204030204" pitchFamily="34" charset="0"/>
                          <a:cs typeface="Arial" panose="020B0604020202020204" pitchFamily="34" charset="0"/>
                        </a:rPr>
                        <a:t>  A</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a:spcBef>
                          <a:spcPts val="940"/>
                        </a:spcBef>
                        <a:spcAft>
                          <a:spcPts val="0"/>
                        </a:spcAft>
                      </a:pPr>
                      <a:r>
                        <a:rPr lang="en-US" sz="1600" b="1" spc="-25" dirty="0">
                          <a:effectLst/>
                          <a:latin typeface="Calibri" panose="020F0502020204030204" pitchFamily="34" charset="0"/>
                          <a:ea typeface="Calibri" panose="020F0502020204030204" pitchFamily="34" charset="0"/>
                          <a:cs typeface="Arial" panose="020B0604020202020204" pitchFamily="34" charset="0"/>
                        </a:rPr>
                        <a:t>N</a:t>
                      </a:r>
                      <a:r>
                        <a:rPr lang="en-US" sz="1600" b="1" dirty="0">
                          <a:effectLst/>
                          <a:latin typeface="Calibri" panose="020F0502020204030204" pitchFamily="34" charset="0"/>
                          <a:ea typeface="Calibri" panose="020F0502020204030204" pitchFamily="34" charset="0"/>
                          <a:cs typeface="Arial" panose="020B0604020202020204" pitchFamily="34" charset="0"/>
                        </a:rPr>
                        <a:t>D</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165333"/>
                  </a:ext>
                </a:extLst>
              </a:tr>
              <a:tr h="290830">
                <a:tc gridSpan="2">
                  <a:txBody>
                    <a:bodyPr/>
                    <a:lstStyle/>
                    <a:p>
                      <a:pPr marL="4015740">
                        <a:spcBef>
                          <a:spcPts val="475"/>
                        </a:spcBef>
                        <a:spcAft>
                          <a:spcPts val="0"/>
                        </a:spcAft>
                      </a:pP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COR®</a:t>
                      </a:r>
                      <a:r>
                        <a:rPr lang="en-US" sz="1600" b="1" spc="-3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total</a:t>
                      </a:r>
                      <a:r>
                        <a:rPr lang="en-US" sz="1600" b="1" spc="-2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points</a:t>
                      </a:r>
                      <a:r>
                        <a:rPr lang="en-US" sz="1600" b="1" spc="-15">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spc="-10">
                          <a:solidFill>
                            <a:srgbClr val="000000"/>
                          </a:solidFill>
                          <a:effectLst/>
                          <a:latin typeface="Calibri" panose="020F0502020204030204" pitchFamily="34" charset="0"/>
                          <a:ea typeface="Calibri" panose="020F0502020204030204" pitchFamily="34" charset="0"/>
                          <a:cs typeface="Arial" panose="020B0604020202020204" pitchFamily="34" charset="0"/>
                        </a:rPr>
                        <a:t>possible/awarded</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CA"/>
                    </a:p>
                  </a:txBody>
                  <a:tcPr/>
                </a:tc>
                <a:tc>
                  <a:txBody>
                    <a:bodyPr/>
                    <a:lstStyle/>
                    <a:p>
                      <a:pPr marL="52705" marR="45085" algn="ctr">
                        <a:spcBef>
                          <a:spcPts val="475"/>
                        </a:spcBef>
                        <a:spcAft>
                          <a:spcPts val="0"/>
                        </a:spcAft>
                      </a:pPr>
                      <a:r>
                        <a:rPr lang="en-US" sz="1600" b="1" spc="-25">
                          <a:effectLst/>
                          <a:latin typeface="Calibri" panose="020F0502020204030204" pitchFamily="34" charset="0"/>
                          <a:ea typeface="Calibri" panose="020F0502020204030204" pitchFamily="34" charset="0"/>
                          <a:cs typeface="Arial" panose="020B0604020202020204" pitchFamily="34" charset="0"/>
                        </a:rPr>
                        <a:t>22</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CA"/>
                    </a:p>
                  </a:txBody>
                  <a:tcPr/>
                </a:tc>
                <a:tc hMerge="1">
                  <a:txBody>
                    <a:bodyPr/>
                    <a:lstStyle/>
                    <a:p>
                      <a:endParaRPr lang="en-CA"/>
                    </a:p>
                  </a:txBody>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33494"/>
                  </a:ext>
                </a:extLst>
              </a:tr>
            </a:tbl>
          </a:graphicData>
        </a:graphic>
      </p:graphicFrame>
    </p:spTree>
    <p:extLst>
      <p:ext uri="{BB962C8B-B14F-4D97-AF65-F5344CB8AC3E}">
        <p14:creationId xmlns:p14="http://schemas.microsoft.com/office/powerpoint/2010/main" val="8862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COR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4E93DF25-655D-AA74-AF08-08095DDD8C0D}"/>
              </a:ext>
            </a:extLst>
          </p:cNvPr>
          <p:cNvGraphicFramePr>
            <a:graphicFrameLocks noGrp="1"/>
          </p:cNvGraphicFramePr>
          <p:nvPr>
            <p:extLst>
              <p:ext uri="{D42A27DB-BD31-4B8C-83A1-F6EECF244321}">
                <p14:modId xmlns:p14="http://schemas.microsoft.com/office/powerpoint/2010/main" val="1414757501"/>
              </p:ext>
            </p:extLst>
          </p:nvPr>
        </p:nvGraphicFramePr>
        <p:xfrm>
          <a:off x="1105320" y="1281089"/>
          <a:ext cx="10028253" cy="3741039"/>
        </p:xfrm>
        <a:graphic>
          <a:graphicData uri="http://schemas.openxmlformats.org/drawingml/2006/table">
            <a:tbl>
              <a:tblPr firstRow="1" firstCol="1" bandRow="1"/>
              <a:tblGrid>
                <a:gridCol w="490227">
                  <a:extLst>
                    <a:ext uri="{9D8B030D-6E8A-4147-A177-3AD203B41FA5}">
                      <a16:colId xmlns:a16="http://schemas.microsoft.com/office/drawing/2014/main" val="3909928811"/>
                    </a:ext>
                  </a:extLst>
                </a:gridCol>
                <a:gridCol w="6290189">
                  <a:extLst>
                    <a:ext uri="{9D8B030D-6E8A-4147-A177-3AD203B41FA5}">
                      <a16:colId xmlns:a16="http://schemas.microsoft.com/office/drawing/2014/main" val="272507419"/>
                    </a:ext>
                  </a:extLst>
                </a:gridCol>
                <a:gridCol w="810732">
                  <a:extLst>
                    <a:ext uri="{9D8B030D-6E8A-4147-A177-3AD203B41FA5}">
                      <a16:colId xmlns:a16="http://schemas.microsoft.com/office/drawing/2014/main" val="2734086065"/>
                    </a:ext>
                  </a:extLst>
                </a:gridCol>
                <a:gridCol w="567372">
                  <a:extLst>
                    <a:ext uri="{9D8B030D-6E8A-4147-A177-3AD203B41FA5}">
                      <a16:colId xmlns:a16="http://schemas.microsoft.com/office/drawing/2014/main" val="3852776015"/>
                    </a:ext>
                  </a:extLst>
                </a:gridCol>
                <a:gridCol w="568073">
                  <a:extLst>
                    <a:ext uri="{9D8B030D-6E8A-4147-A177-3AD203B41FA5}">
                      <a16:colId xmlns:a16="http://schemas.microsoft.com/office/drawing/2014/main" val="2555921584"/>
                    </a:ext>
                  </a:extLst>
                </a:gridCol>
                <a:gridCol w="567372">
                  <a:extLst>
                    <a:ext uri="{9D8B030D-6E8A-4147-A177-3AD203B41FA5}">
                      <a16:colId xmlns:a16="http://schemas.microsoft.com/office/drawing/2014/main" val="4195441822"/>
                    </a:ext>
                  </a:extLst>
                </a:gridCol>
                <a:gridCol w="734288">
                  <a:extLst>
                    <a:ext uri="{9D8B030D-6E8A-4147-A177-3AD203B41FA5}">
                      <a16:colId xmlns:a16="http://schemas.microsoft.com/office/drawing/2014/main" val="3635712876"/>
                    </a:ext>
                  </a:extLst>
                </a:gridCol>
              </a:tblGrid>
              <a:tr h="0">
                <a:tc gridSpan="2">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Safety and Health Program Verification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CA"/>
                    </a:p>
                  </a:txBody>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Score Weighting</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Technique Employed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CA"/>
                    </a:p>
                  </a:txBody>
                  <a:tcPr/>
                </a:tc>
                <a:tc hMerge="1">
                  <a:txBody>
                    <a:bodyPr/>
                    <a:lstStyle/>
                    <a:p>
                      <a:endParaRPr lang="en-CA"/>
                    </a:p>
                  </a:txBody>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 Awarded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80242638"/>
                  </a:ext>
                </a:extLst>
              </a:tr>
              <a:tr h="0">
                <a:tc>
                  <a:txBody>
                    <a:bodyPr/>
                    <a:lstStyle/>
                    <a:p>
                      <a:pPr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Personal Protective Equipment (PPE)</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051285323"/>
                  </a:ext>
                </a:extLst>
              </a:tr>
              <a:tr h="411480">
                <a:tc>
                  <a:txBody>
                    <a:bodyPr/>
                    <a:lstStyle/>
                    <a:p>
                      <a:pPr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organization shall establish, implement, monitor, and maintain a documented policy statement, procedure(s), and/or guideline(s) for personal protective equipment (PPE).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56456964"/>
                  </a:ext>
                </a:extLst>
              </a:tr>
              <a:tr h="411480">
                <a:tc>
                  <a:txBody>
                    <a:bodyPr/>
                    <a:lstStyle/>
                    <a:p>
                      <a:pPr algn="ctr">
                        <a:lnSpc>
                          <a:spcPct val="107000"/>
                        </a:lnSpc>
                        <a:spcAft>
                          <a:spcPts val="80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activities requiring PPE documented and is specific criteria used to select appropriate PPE for those activities?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02862"/>
                  </a:ext>
                </a:extLst>
              </a:tr>
              <a:tr h="411480">
                <a:tc>
                  <a:txBody>
                    <a:bodyPr/>
                    <a:lstStyle/>
                    <a:p>
                      <a:pPr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Are there written rules and/or guidelines for the proper fitting, care, and use of PPE?</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9429"/>
                  </a:ext>
                </a:extLst>
              </a:tr>
              <a:tr h="411480">
                <a:tc>
                  <a:txBody>
                    <a:bodyPr/>
                    <a:lstStyle/>
                    <a:p>
                      <a:pPr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Are workers made aware of PPE requirements and provided instruction/training for the proper fitting, care, and use of PPE?</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853800"/>
                  </a:ext>
                </a:extLst>
              </a:tr>
              <a:tr h="411480">
                <a:tc>
                  <a:txBody>
                    <a:bodyPr/>
                    <a:lstStyle/>
                    <a:p>
                      <a:pPr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Is appropriate PPE provided and/or made available to workers for specific activities when required?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AN</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34800"/>
                  </a:ext>
                </a:extLst>
              </a:tr>
              <a:tr h="411480">
                <a:tc>
                  <a:txBody>
                    <a:bodyPr/>
                    <a:lstStyle/>
                    <a:p>
                      <a:pPr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Is appropriate PPE used by workers as required?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158345"/>
                  </a:ext>
                </a:extLst>
              </a:tr>
              <a:tr h="411480">
                <a:tc>
                  <a:txBody>
                    <a:bodyPr/>
                    <a:lstStyle/>
                    <a:p>
                      <a:pPr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 there a system in place to regularly inspect and maintain PPE?</a:t>
                      </a:r>
                      <a:endParaRPr lang="en-CA"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AN</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125566"/>
                  </a:ext>
                </a:extLst>
              </a:tr>
              <a:tr h="290830">
                <a:tc gridSpan="2">
                  <a:txBody>
                    <a:bodyPr/>
                    <a:lstStyle/>
                    <a:p>
                      <a:pPr algn="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COR® total points possible/awarded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22</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a:txBody>
                    <a:bodyPr/>
                    <a:lstStyle/>
                    <a:p>
                      <a:pPr algn="ct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304624"/>
                  </a:ext>
                </a:extLst>
              </a:tr>
            </a:tbl>
          </a:graphicData>
        </a:graphic>
      </p:graphicFrame>
      <p:sp>
        <p:nvSpPr>
          <p:cNvPr id="4" name="Speech Bubble: Rectangle 3">
            <a:extLst>
              <a:ext uri="{FF2B5EF4-FFF2-40B4-BE49-F238E27FC236}">
                <a16:creationId xmlns:a16="http://schemas.microsoft.com/office/drawing/2014/main" id="{84E3A52B-3AB4-D2C4-74A2-2467F98700A9}"/>
              </a:ext>
            </a:extLst>
          </p:cNvPr>
          <p:cNvSpPr/>
          <p:nvPr/>
        </p:nvSpPr>
        <p:spPr>
          <a:xfrm>
            <a:off x="1105320" y="1632244"/>
            <a:ext cx="5799221" cy="2466475"/>
          </a:xfrm>
          <a:prstGeom prst="wedgeRectCallou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Guideline: </a:t>
            </a:r>
            <a:b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Basic PPE inspections and maintenance may be conducted and recorded as part of a safety meeting or be included as an item on the company’s inspection checklist.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Specialized PPE inspections will require verification of pre-use inspection and compliance with manufacturers’ recommendations.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Award two (2) points based on supplied documentation that verifies regular inspection and maintenance of PPE.</a:t>
            </a:r>
          </a:p>
          <a:p>
            <a:pPr marL="171450" marR="0" lvl="0" indent="-171450" defTabSz="457200" eaLnBrk="1" fontAlgn="auto" latinLnBrk="0" hangingPunct="1">
              <a:lnSpc>
                <a:spcPct val="100000"/>
              </a:lnSpc>
              <a:spcBef>
                <a:spcPts val="0"/>
              </a:spcBef>
              <a:spcAft>
                <a:spcPts val="0"/>
              </a:spcAft>
              <a:buClrTx/>
              <a:buSzTx/>
              <a:buFontTx/>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Award two (2) points based on the observation of PPE should be well maintained, in serviceable condition, and meet regulatory standards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Observation Question: </a:t>
            </a:r>
            <a:b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Is PPE well maintained and in good condition, and does it meet regulatory requirements?</a:t>
            </a:r>
          </a:p>
        </p:txBody>
      </p:sp>
    </p:spTree>
    <p:extLst>
      <p:ext uri="{BB962C8B-B14F-4D97-AF65-F5344CB8AC3E}">
        <p14:creationId xmlns:p14="http://schemas.microsoft.com/office/powerpoint/2010/main" val="38121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FCA1617F-F185-1AA3-1B87-B02FF249C444}"/>
              </a:ext>
            </a:extLst>
          </p:cNvPr>
          <p:cNvGraphicFramePr>
            <a:graphicFrameLocks noGrp="1"/>
          </p:cNvGraphicFramePr>
          <p:nvPr>
            <p:extLst>
              <p:ext uri="{D42A27DB-BD31-4B8C-83A1-F6EECF244321}">
                <p14:modId xmlns:p14="http://schemas.microsoft.com/office/powerpoint/2010/main" val="1433255845"/>
              </p:ext>
            </p:extLst>
          </p:nvPr>
        </p:nvGraphicFramePr>
        <p:xfrm>
          <a:off x="1057275" y="1295241"/>
          <a:ext cx="10096499" cy="1330579"/>
        </p:xfrm>
        <a:graphic>
          <a:graphicData uri="http://schemas.openxmlformats.org/drawingml/2006/table">
            <a:tbl>
              <a:tblPr firstRow="1" firstCol="1" lastRow="1" lastCol="1" bandRow="1" bandCol="1"/>
              <a:tblGrid>
                <a:gridCol w="8309850">
                  <a:extLst>
                    <a:ext uri="{9D8B030D-6E8A-4147-A177-3AD203B41FA5}">
                      <a16:colId xmlns:a16="http://schemas.microsoft.com/office/drawing/2014/main" val="2647349887"/>
                    </a:ext>
                  </a:extLst>
                </a:gridCol>
                <a:gridCol w="900541">
                  <a:extLst>
                    <a:ext uri="{9D8B030D-6E8A-4147-A177-3AD203B41FA5}">
                      <a16:colId xmlns:a16="http://schemas.microsoft.com/office/drawing/2014/main" val="3837609602"/>
                    </a:ext>
                  </a:extLst>
                </a:gridCol>
                <a:gridCol w="860708">
                  <a:extLst>
                    <a:ext uri="{9D8B030D-6E8A-4147-A177-3AD203B41FA5}">
                      <a16:colId xmlns:a16="http://schemas.microsoft.com/office/drawing/2014/main" val="4228589546"/>
                    </a:ext>
                  </a:extLst>
                </a:gridCol>
                <a:gridCol w="25400">
                  <a:extLst>
                    <a:ext uri="{9D8B030D-6E8A-4147-A177-3AD203B41FA5}">
                      <a16:colId xmlns:a16="http://schemas.microsoft.com/office/drawing/2014/main" val="501115706"/>
                    </a:ext>
                  </a:extLst>
                </a:gridCol>
              </a:tblGrid>
              <a:tr h="324009">
                <a:tc gridSpan="4">
                  <a:txBody>
                    <a:bodyPr/>
                    <a:lstStyle/>
                    <a:p>
                      <a:pPr marL="67945">
                        <a:lnSpc>
                          <a:spcPts val="1340"/>
                        </a:lnSpc>
                      </a:pP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67945">
                        <a:lnSpc>
                          <a:spcPts val="1340"/>
                        </a:lnSpc>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Personal</a:t>
                      </a:r>
                      <a:r>
                        <a:rPr lang="en-US" sz="1600" b="1" spc="-3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Protective</a:t>
                      </a:r>
                      <a:r>
                        <a:rPr lang="en-US" sz="1600" b="1" spc="-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Equipment</a:t>
                      </a:r>
                    </a:p>
                    <a:p>
                      <a:pPr marL="67945">
                        <a:lnSpc>
                          <a:spcPts val="1340"/>
                        </a:lnSpc>
                      </a:pP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377684498"/>
                  </a:ext>
                </a:extLst>
              </a:tr>
              <a:tr h="194310">
                <a:tc>
                  <a:txBody>
                    <a:bodyPr/>
                    <a:lstStyle/>
                    <a:p>
                      <a:pPr marL="68580">
                        <a:lnSpc>
                          <a:spcPct val="100000"/>
                        </a:lnSpc>
                      </a:pPr>
                      <a:r>
                        <a:rPr lang="en-US" sz="1600" dirty="0">
                          <a:effectLst/>
                          <a:latin typeface="Calibri" panose="020F0502020204030204" pitchFamily="34" charset="0"/>
                          <a:ea typeface="Calibri" panose="020F0502020204030204" pitchFamily="34" charset="0"/>
                          <a:cs typeface="Arial" panose="020B0604020202020204" pitchFamily="34" charset="0"/>
                        </a:rPr>
                        <a:t>Do</a:t>
                      </a:r>
                      <a:r>
                        <a:rPr lang="en-US" sz="1600" spc="-4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personnel</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have</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access</a:t>
                      </a:r>
                      <a:r>
                        <a:rPr lang="en-US" sz="1600" spc="-3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to</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specialized</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PPE</a:t>
                      </a:r>
                      <a:r>
                        <a:rPr lang="en-US" sz="1600" spc="-3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for</a:t>
                      </a:r>
                      <a:r>
                        <a:rPr lang="en-US" sz="1600" spc="-3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specific</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spc="-10" dirty="0">
                          <a:effectLst/>
                          <a:latin typeface="Calibri" panose="020F0502020204030204" pitchFamily="34" charset="0"/>
                          <a:ea typeface="Calibri" panose="020F0502020204030204" pitchFamily="34" charset="0"/>
                          <a:cs typeface="Arial" panose="020B0604020202020204" pitchFamily="34" charset="0"/>
                        </a:rPr>
                        <a:t>activities?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65335872"/>
                  </a:ext>
                </a:extLst>
              </a:tr>
              <a:tr h="254540">
                <a:tc>
                  <a:txBody>
                    <a:bodyPr/>
                    <a:lstStyle/>
                    <a:p>
                      <a:pPr marL="68580">
                        <a:spcBef>
                          <a:spcPts val="5"/>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Is</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the</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correct</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PPE</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used</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by</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personnel</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when</a:t>
                      </a:r>
                      <a:r>
                        <a:rPr lang="en-US" sz="1600" spc="-5" dirty="0">
                          <a:effectLst/>
                          <a:latin typeface="Calibri" panose="020F0502020204030204" pitchFamily="34" charset="0"/>
                          <a:ea typeface="Calibri" panose="020F0502020204030204" pitchFamily="34" charset="0"/>
                          <a:cs typeface="Arial" panose="020B0604020202020204" pitchFamily="34" charset="0"/>
                        </a:rPr>
                        <a:t> </a:t>
                      </a:r>
                      <a:r>
                        <a:rPr lang="en-US" sz="1600" spc="-10" dirty="0">
                          <a:effectLst/>
                          <a:latin typeface="Calibri" panose="020F0502020204030204" pitchFamily="34" charset="0"/>
                          <a:ea typeface="Calibri" panose="020F0502020204030204" pitchFamily="34" charset="0"/>
                          <a:cs typeface="Arial" panose="020B0604020202020204" pitchFamily="34" charset="0"/>
                        </a:rPr>
                        <a:t>required?</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6255219"/>
                  </a:ext>
                </a:extLst>
              </a:tr>
              <a:tr h="196215">
                <a:tc>
                  <a:txBody>
                    <a:bodyPr/>
                    <a:lstStyle/>
                    <a:p>
                      <a:pPr marL="68580">
                        <a:lnSpc>
                          <a:spcPct val="100000"/>
                        </a:lnSpc>
                      </a:pPr>
                      <a:r>
                        <a:rPr lang="en-US" sz="1600" dirty="0">
                          <a:effectLst/>
                          <a:latin typeface="Calibri" panose="020F0502020204030204" pitchFamily="34" charset="0"/>
                          <a:ea typeface="Calibri" panose="020F0502020204030204" pitchFamily="34" charset="0"/>
                          <a:cs typeface="Arial" panose="020B0604020202020204" pitchFamily="34" charset="0"/>
                        </a:rPr>
                        <a:t>Is</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PPE</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well</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maintained,</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in</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good</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condition</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and</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meets</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regulatory</a:t>
                      </a:r>
                      <a:r>
                        <a:rPr lang="en-US" sz="1600" spc="-5" dirty="0">
                          <a:effectLst/>
                          <a:latin typeface="Calibri" panose="020F0502020204030204" pitchFamily="34" charset="0"/>
                          <a:ea typeface="Calibri" panose="020F0502020204030204" pitchFamily="34" charset="0"/>
                          <a:cs typeface="Arial" panose="020B0604020202020204" pitchFamily="34" charset="0"/>
                        </a:rPr>
                        <a:t> </a:t>
                      </a:r>
                      <a:r>
                        <a:rPr lang="en-US" sz="1600" spc="-10" dirty="0">
                          <a:effectLst/>
                          <a:latin typeface="Calibri" panose="020F0502020204030204" pitchFamily="34" charset="0"/>
                          <a:ea typeface="Calibri" panose="020F0502020204030204" pitchFamily="34" charset="0"/>
                          <a:cs typeface="Arial" panose="020B0604020202020204" pitchFamily="34" charset="0"/>
                        </a:rPr>
                        <a:t>requirements?</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029167"/>
                  </a:ext>
                </a:extLst>
              </a:tr>
            </a:tbl>
          </a:graphicData>
        </a:graphic>
      </p:graphicFrame>
    </p:spTree>
    <p:extLst>
      <p:ext uri="{BB962C8B-B14F-4D97-AF65-F5344CB8AC3E}">
        <p14:creationId xmlns:p14="http://schemas.microsoft.com/office/powerpoint/2010/main" val="331500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61D7D7ED-28DE-865E-AEC3-890A53CBF38D}"/>
              </a:ext>
            </a:extLst>
          </p:cNvPr>
          <p:cNvGraphicFramePr>
            <a:graphicFrameLocks noGrp="1"/>
          </p:cNvGraphicFramePr>
          <p:nvPr>
            <p:extLst>
              <p:ext uri="{D42A27DB-BD31-4B8C-83A1-F6EECF244321}">
                <p14:modId xmlns:p14="http://schemas.microsoft.com/office/powerpoint/2010/main" val="886227831"/>
              </p:ext>
            </p:extLst>
          </p:nvPr>
        </p:nvGraphicFramePr>
        <p:xfrm>
          <a:off x="1076325" y="1331321"/>
          <a:ext cx="10115550" cy="3847973"/>
        </p:xfrm>
        <a:graphic>
          <a:graphicData uri="http://schemas.openxmlformats.org/drawingml/2006/table">
            <a:tbl>
              <a:tblPr firstRow="1" firstCol="1" lastRow="1" lastCol="1" bandRow="1" bandCol="1"/>
              <a:tblGrid>
                <a:gridCol w="1310104">
                  <a:extLst>
                    <a:ext uri="{9D8B030D-6E8A-4147-A177-3AD203B41FA5}">
                      <a16:colId xmlns:a16="http://schemas.microsoft.com/office/drawing/2014/main" val="2139729361"/>
                    </a:ext>
                  </a:extLst>
                </a:gridCol>
                <a:gridCol w="5594461">
                  <a:extLst>
                    <a:ext uri="{9D8B030D-6E8A-4147-A177-3AD203B41FA5}">
                      <a16:colId xmlns:a16="http://schemas.microsoft.com/office/drawing/2014/main" val="1434009334"/>
                    </a:ext>
                  </a:extLst>
                </a:gridCol>
                <a:gridCol w="1034737">
                  <a:extLst>
                    <a:ext uri="{9D8B030D-6E8A-4147-A177-3AD203B41FA5}">
                      <a16:colId xmlns:a16="http://schemas.microsoft.com/office/drawing/2014/main" val="1708828163"/>
                    </a:ext>
                  </a:extLst>
                </a:gridCol>
                <a:gridCol w="1087421">
                  <a:extLst>
                    <a:ext uri="{9D8B030D-6E8A-4147-A177-3AD203B41FA5}">
                      <a16:colId xmlns:a16="http://schemas.microsoft.com/office/drawing/2014/main" val="685861914"/>
                    </a:ext>
                  </a:extLst>
                </a:gridCol>
                <a:gridCol w="1088827">
                  <a:extLst>
                    <a:ext uri="{9D8B030D-6E8A-4147-A177-3AD203B41FA5}">
                      <a16:colId xmlns:a16="http://schemas.microsoft.com/office/drawing/2014/main" val="1749469561"/>
                    </a:ext>
                  </a:extLst>
                </a:gridCol>
              </a:tblGrid>
              <a:tr h="340995">
                <a:tc gridSpan="5">
                  <a:txBody>
                    <a:bodyPr/>
                    <a:lstStyle/>
                    <a:p>
                      <a:pPr marL="2995930" marR="2989580" algn="ctr">
                        <a:spcBef>
                          <a:spcPts val="49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Personal</a:t>
                      </a:r>
                      <a:r>
                        <a:rPr lang="en-US" sz="1800" b="1" spc="-3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Protective</a:t>
                      </a:r>
                      <a:r>
                        <a:rPr lang="en-US" sz="1800" b="1" spc="-35"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Equipment</a:t>
                      </a:r>
                      <a:r>
                        <a:rPr lang="en-US" sz="1800" b="1" spc="-3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800" b="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(PPE)</a:t>
                      </a:r>
                      <a:endParaRPr lang="en-CA"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27148383"/>
                  </a:ext>
                </a:extLst>
              </a:tr>
              <a:tr h="340995">
                <a:tc gridSpan="2">
                  <a:txBody>
                    <a:bodyPr/>
                    <a:lstStyle/>
                    <a:p>
                      <a:pPr marL="67945">
                        <a:spcBef>
                          <a:spcPts val="630"/>
                        </a:spcBef>
                        <a:spcAft>
                          <a:spcPts val="0"/>
                        </a:spcAft>
                      </a:pPr>
                      <a:r>
                        <a:rPr lang="en-US" sz="1600" b="1" spc="-10">
                          <a:solidFill>
                            <a:srgbClr val="000000"/>
                          </a:solidFill>
                          <a:effectLst/>
                          <a:latin typeface="Calibri" panose="020F0502020204030204" pitchFamily="34" charset="0"/>
                          <a:ea typeface="Calibri" panose="020F0502020204030204" pitchFamily="34" charset="0"/>
                          <a:cs typeface="Arial" panose="020B0604020202020204" pitchFamily="34" charset="0"/>
                        </a:rPr>
                        <a:t>Employee</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tc>
                  <a:txBody>
                    <a:bodyPr/>
                    <a:lstStyle/>
                    <a:p>
                      <a:pPr marL="230505" marR="224155" algn="ctr">
                        <a:spcBef>
                          <a:spcPts val="630"/>
                        </a:spcBef>
                        <a:spcAft>
                          <a:spcPts val="0"/>
                        </a:spcAft>
                      </a:pPr>
                      <a:r>
                        <a:rPr lang="en-US" sz="14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Positive</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6695" marR="217170" algn="ctr">
                        <a:spcBef>
                          <a:spcPts val="630"/>
                        </a:spcBef>
                        <a:spcAft>
                          <a:spcPts val="0"/>
                        </a:spcAft>
                      </a:pPr>
                      <a:r>
                        <a:rPr lang="en-US" sz="14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Negative</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7470" algn="r">
                        <a:spcBef>
                          <a:spcPts val="63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Overall</a:t>
                      </a:r>
                      <a:r>
                        <a:rPr lang="en-US" sz="1400" b="1" spc="-4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4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Result</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03630273"/>
                  </a:ext>
                </a:extLst>
              </a:tr>
              <a:tr h="340995">
                <a:tc>
                  <a:txBody>
                    <a:bodyPr/>
                    <a:lstStyle/>
                    <a:p>
                      <a:pPr marL="421640" marR="415290" algn="ctr">
                        <a:spcBef>
                          <a:spcPts val="665"/>
                        </a:spcBef>
                        <a:spcAft>
                          <a:spcPts val="0"/>
                        </a:spcAft>
                      </a:pPr>
                      <a:r>
                        <a:rPr lang="en-US" sz="16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6.1</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665"/>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How</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do</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you</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know</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what</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PPE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is</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required</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to</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perform</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specific</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spc="-10">
                          <a:effectLst/>
                          <a:latin typeface="Calibri" panose="020F0502020204030204" pitchFamily="34" charset="0"/>
                          <a:ea typeface="Calibri" panose="020F0502020204030204" pitchFamily="34" charset="0"/>
                          <a:cs typeface="Arial" panose="020B0604020202020204" pitchFamily="34" charset="0"/>
                        </a:rPr>
                        <a:t>task?</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449585"/>
                  </a:ext>
                </a:extLst>
              </a:tr>
              <a:tr h="340995">
                <a:tc>
                  <a:txBody>
                    <a:bodyPr/>
                    <a:lstStyle/>
                    <a:p>
                      <a:pPr marL="421640" marR="415290" algn="ctr">
                        <a:spcBef>
                          <a:spcPts val="665"/>
                        </a:spcBef>
                        <a:spcAft>
                          <a:spcPts val="0"/>
                        </a:spcAft>
                      </a:pPr>
                      <a:r>
                        <a:rPr lang="en-US" sz="16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6.3</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lnSpc>
                          <a:spcPts val="1340"/>
                        </a:lnSpc>
                      </a:pPr>
                      <a:r>
                        <a:rPr lang="en-US" sz="1600">
                          <a:effectLst/>
                          <a:latin typeface="Calibri" panose="020F0502020204030204" pitchFamily="34" charset="0"/>
                          <a:ea typeface="Calibri" panose="020F0502020204030204" pitchFamily="34" charset="0"/>
                          <a:cs typeface="Arial" panose="020B0604020202020204" pitchFamily="34" charset="0"/>
                        </a:rPr>
                        <a:t>What</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type</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of</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training</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did</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you</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receive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to</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understand</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the</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proper</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fitting,</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care</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and</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use</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spc="-25">
                          <a:effectLst/>
                          <a:latin typeface="Calibri" panose="020F0502020204030204" pitchFamily="34" charset="0"/>
                          <a:ea typeface="Calibri" panose="020F0502020204030204" pitchFamily="34" charset="0"/>
                          <a:cs typeface="Arial" panose="020B0604020202020204" pitchFamily="34" charset="0"/>
                        </a:rPr>
                        <a:t>of</a:t>
                      </a:r>
                      <a:endParaRPr lang="en-CA" sz="1600">
                        <a:effectLst/>
                        <a:latin typeface="Calibri" panose="020F0502020204030204" pitchFamily="34" charset="0"/>
                        <a:ea typeface="Calibri" panose="020F0502020204030204" pitchFamily="34" charset="0"/>
                        <a:cs typeface="Arial" panose="020B0604020202020204" pitchFamily="34" charset="0"/>
                      </a:endParaRPr>
                    </a:p>
                    <a:p>
                      <a:pPr marL="68580">
                        <a:lnSpc>
                          <a:spcPts val="1245"/>
                        </a:lnSpc>
                      </a:pPr>
                      <a:r>
                        <a:rPr lang="en-US" sz="1600">
                          <a:effectLst/>
                          <a:latin typeface="Calibri" panose="020F0502020204030204" pitchFamily="34" charset="0"/>
                          <a:ea typeface="Calibri" panose="020F0502020204030204" pitchFamily="34" charset="0"/>
                          <a:cs typeface="Arial" panose="020B0604020202020204" pitchFamily="34" charset="0"/>
                        </a:rPr>
                        <a:t>your</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spc="-20">
                          <a:effectLst/>
                          <a:latin typeface="Calibri" panose="020F0502020204030204" pitchFamily="34" charset="0"/>
                          <a:ea typeface="Calibri" panose="020F0502020204030204" pitchFamily="34" charset="0"/>
                          <a:cs typeface="Arial" panose="020B0604020202020204" pitchFamily="34" charset="0"/>
                        </a:rPr>
                        <a:t>PPE?</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98754"/>
                  </a:ext>
                </a:extLst>
              </a:tr>
              <a:tr h="340995">
                <a:tc>
                  <a:txBody>
                    <a:bodyPr/>
                    <a:lstStyle/>
                    <a:p>
                      <a:pPr marL="421640" marR="415290" algn="ctr">
                        <a:spcBef>
                          <a:spcPts val="665"/>
                        </a:spcBef>
                        <a:spcAft>
                          <a:spcPts val="0"/>
                        </a:spcAft>
                      </a:pPr>
                      <a:r>
                        <a:rPr lang="en-US" sz="16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6.4</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665"/>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How</a:t>
                      </a:r>
                      <a:r>
                        <a:rPr lang="en-US" sz="1600" spc="-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do</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you</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have</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access</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to</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appropriate</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PPE</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when</a:t>
                      </a:r>
                      <a:r>
                        <a:rPr lang="en-US" sz="1600" spc="-5" dirty="0">
                          <a:effectLst/>
                          <a:latin typeface="Calibri" panose="020F0502020204030204" pitchFamily="34" charset="0"/>
                          <a:ea typeface="Calibri" panose="020F0502020204030204" pitchFamily="34" charset="0"/>
                          <a:cs typeface="Arial" panose="020B0604020202020204" pitchFamily="34" charset="0"/>
                        </a:rPr>
                        <a:t> </a:t>
                      </a:r>
                      <a:r>
                        <a:rPr lang="en-US" sz="1600" spc="-10" dirty="0">
                          <a:effectLst/>
                          <a:latin typeface="Calibri" panose="020F0502020204030204" pitchFamily="34" charset="0"/>
                          <a:ea typeface="Calibri" panose="020F0502020204030204" pitchFamily="34" charset="0"/>
                          <a:cs typeface="Arial" panose="020B0604020202020204" pitchFamily="34" charset="0"/>
                        </a:rPr>
                        <a:t>needed?</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337958"/>
                  </a:ext>
                </a:extLst>
              </a:tr>
              <a:tr h="340995">
                <a:tc gridSpan="2">
                  <a:txBody>
                    <a:bodyPr/>
                    <a:lstStyle/>
                    <a:p>
                      <a:pPr marL="67945">
                        <a:spcBef>
                          <a:spcPts val="635"/>
                        </a:spcBef>
                        <a:spcAft>
                          <a:spcPts val="0"/>
                        </a:spcAft>
                      </a:pPr>
                      <a:r>
                        <a:rPr lang="en-US" sz="1600" b="1" spc="-10">
                          <a:solidFill>
                            <a:srgbClr val="000000"/>
                          </a:solidFill>
                          <a:effectLst/>
                          <a:latin typeface="Calibri" panose="020F0502020204030204" pitchFamily="34" charset="0"/>
                          <a:ea typeface="Calibri" panose="020F0502020204030204" pitchFamily="34" charset="0"/>
                          <a:cs typeface="Arial" panose="020B0604020202020204" pitchFamily="34" charset="0"/>
                        </a:rPr>
                        <a:t>Management</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tc>
                  <a:txBody>
                    <a:bodyPr/>
                    <a:lstStyle/>
                    <a:p>
                      <a:pPr marL="230505" marR="224155" algn="ctr">
                        <a:spcBef>
                          <a:spcPts val="635"/>
                        </a:spcBef>
                        <a:spcAft>
                          <a:spcPts val="0"/>
                        </a:spcAft>
                      </a:pPr>
                      <a:r>
                        <a:rPr lang="en-US" sz="14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Positive</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6695" marR="217170" algn="ctr">
                        <a:spcBef>
                          <a:spcPts val="635"/>
                        </a:spcBef>
                        <a:spcAft>
                          <a:spcPts val="0"/>
                        </a:spcAft>
                      </a:pPr>
                      <a:r>
                        <a:rPr lang="en-US" sz="14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Negative</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7470" algn="r">
                        <a:spcBef>
                          <a:spcPts val="635"/>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Overall</a:t>
                      </a:r>
                      <a:r>
                        <a:rPr lang="en-US" sz="1400" b="1" spc="-4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4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Result</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6629149"/>
                  </a:ext>
                </a:extLst>
              </a:tr>
              <a:tr h="339090">
                <a:tc>
                  <a:txBody>
                    <a:bodyPr/>
                    <a:lstStyle/>
                    <a:p>
                      <a:pPr marL="421640" marR="415290" algn="ctr">
                        <a:spcBef>
                          <a:spcPts val="665"/>
                        </a:spcBef>
                        <a:spcAft>
                          <a:spcPts val="0"/>
                        </a:spcAft>
                      </a:pPr>
                      <a:r>
                        <a:rPr lang="en-US" sz="16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6.1</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665"/>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What</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criteria</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is</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used</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to</a:t>
                      </a:r>
                      <a:r>
                        <a:rPr lang="en-US" sz="1600" spc="-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select</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appropriate</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PPE</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for</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company</a:t>
                      </a:r>
                      <a:r>
                        <a:rPr lang="en-US" sz="1600" spc="-1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specific</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spc="-10">
                          <a:effectLst/>
                          <a:latin typeface="Calibri" panose="020F0502020204030204" pitchFamily="34" charset="0"/>
                          <a:ea typeface="Calibri" panose="020F0502020204030204" pitchFamily="34" charset="0"/>
                          <a:cs typeface="Arial" panose="020B0604020202020204" pitchFamily="34" charset="0"/>
                        </a:rPr>
                        <a:t>tasks?</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320726"/>
                  </a:ext>
                </a:extLst>
              </a:tr>
              <a:tr h="340995">
                <a:tc>
                  <a:txBody>
                    <a:bodyPr/>
                    <a:lstStyle/>
                    <a:p>
                      <a:pPr marL="421640" marR="415290" algn="ctr">
                        <a:spcBef>
                          <a:spcPts val="665"/>
                        </a:spcBef>
                        <a:spcAft>
                          <a:spcPts val="0"/>
                        </a:spcAft>
                      </a:pPr>
                      <a:r>
                        <a:rPr lang="en-US" sz="16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6.3</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lnSpc>
                          <a:spcPts val="1335"/>
                        </a:lnSpc>
                        <a:spcBef>
                          <a:spcPts val="5"/>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What</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type</a:t>
                      </a:r>
                      <a:r>
                        <a:rPr lang="en-US" sz="1600" spc="-2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of</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training</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is</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provided</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to</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your</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employees</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to</a:t>
                      </a:r>
                      <a:r>
                        <a:rPr lang="en-US" sz="1600" spc="-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help</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them</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understand</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spc="-25" dirty="0">
                          <a:effectLst/>
                          <a:latin typeface="Calibri" panose="020F0502020204030204" pitchFamily="34" charset="0"/>
                          <a:ea typeface="Calibri" panose="020F0502020204030204" pitchFamily="34" charset="0"/>
                          <a:cs typeface="Arial" panose="020B0604020202020204" pitchFamily="34" charset="0"/>
                        </a:rPr>
                        <a:t>the</a:t>
                      </a:r>
                      <a:endParaRPr lang="en-CA" sz="1600" dirty="0">
                        <a:effectLst/>
                        <a:latin typeface="Calibri" panose="020F0502020204030204" pitchFamily="34" charset="0"/>
                        <a:ea typeface="Calibri" panose="020F0502020204030204" pitchFamily="34" charset="0"/>
                        <a:cs typeface="Arial" panose="020B0604020202020204" pitchFamily="34" charset="0"/>
                      </a:endParaRPr>
                    </a:p>
                    <a:p>
                      <a:pPr marL="68580">
                        <a:lnSpc>
                          <a:spcPts val="1240"/>
                        </a:lnSpc>
                      </a:pPr>
                      <a:r>
                        <a:rPr lang="en-US" sz="1600" dirty="0">
                          <a:effectLst/>
                          <a:latin typeface="Calibri" panose="020F0502020204030204" pitchFamily="34" charset="0"/>
                          <a:ea typeface="Calibri" panose="020F0502020204030204" pitchFamily="34" charset="0"/>
                          <a:cs typeface="Arial" panose="020B0604020202020204" pitchFamily="34" charset="0"/>
                        </a:rPr>
                        <a:t>proper</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fitting,</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care</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and</a:t>
                      </a:r>
                      <a:r>
                        <a:rPr lang="en-US" sz="1600" spc="-1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use</a:t>
                      </a:r>
                      <a:r>
                        <a:rPr lang="en-US" sz="1600" spc="-25"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of</a:t>
                      </a:r>
                      <a:r>
                        <a:rPr lang="en-US" sz="1600" spc="-15" dirty="0">
                          <a:effectLst/>
                          <a:latin typeface="Calibri" panose="020F0502020204030204" pitchFamily="34" charset="0"/>
                          <a:ea typeface="Calibri" panose="020F0502020204030204" pitchFamily="34" charset="0"/>
                          <a:cs typeface="Arial" panose="020B0604020202020204" pitchFamily="34" charset="0"/>
                        </a:rPr>
                        <a:t> </a:t>
                      </a:r>
                      <a:r>
                        <a:rPr lang="en-US" sz="1600" spc="-20" dirty="0">
                          <a:effectLst/>
                          <a:latin typeface="Calibri" panose="020F0502020204030204" pitchFamily="34" charset="0"/>
                          <a:ea typeface="Calibri" panose="020F0502020204030204" pitchFamily="34" charset="0"/>
                          <a:cs typeface="Arial" panose="020B0604020202020204" pitchFamily="34" charset="0"/>
                        </a:rPr>
                        <a:t>PPE?</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31473"/>
                  </a:ext>
                </a:extLst>
              </a:tr>
              <a:tr h="342265">
                <a:tc>
                  <a:txBody>
                    <a:bodyPr/>
                    <a:lstStyle/>
                    <a:p>
                      <a:pPr marL="421640" marR="415290" algn="ctr">
                        <a:spcBef>
                          <a:spcPts val="665"/>
                        </a:spcBef>
                        <a:spcAft>
                          <a:spcPts val="0"/>
                        </a:spcAft>
                      </a:pPr>
                      <a:r>
                        <a:rPr lang="en-US" sz="1600" b="1" spc="-25">
                          <a:solidFill>
                            <a:srgbClr val="000000"/>
                          </a:solidFill>
                          <a:effectLst/>
                          <a:latin typeface="Calibri" panose="020F0502020204030204" pitchFamily="34" charset="0"/>
                          <a:ea typeface="Calibri" panose="020F0502020204030204" pitchFamily="34" charset="0"/>
                          <a:cs typeface="Arial" panose="020B0604020202020204" pitchFamily="34" charset="0"/>
                        </a:rPr>
                        <a:t>6.4</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68580">
                        <a:spcBef>
                          <a:spcPts val="665"/>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How</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do</a:t>
                      </a:r>
                      <a:r>
                        <a:rPr lang="en-US" sz="1600" spc="-2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your</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employees</a:t>
                      </a:r>
                      <a:r>
                        <a:rPr lang="en-US" sz="1600" spc="-3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have</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access</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to</a:t>
                      </a:r>
                      <a:r>
                        <a:rPr lang="en-US" sz="1600" spc="-10">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appropriate</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PPE</a:t>
                      </a:r>
                      <a:r>
                        <a:rPr lang="en-US" sz="1600" spc="-25">
                          <a:effectLst/>
                          <a:latin typeface="Calibri" panose="020F0502020204030204" pitchFamily="34" charset="0"/>
                          <a:ea typeface="Calibri" panose="020F0502020204030204" pitchFamily="34" charset="0"/>
                          <a:cs typeface="Arial" panose="020B0604020202020204" pitchFamily="34" charset="0"/>
                        </a:rPr>
                        <a:t> </a:t>
                      </a:r>
                      <a:r>
                        <a:rPr lang="en-US" sz="1600">
                          <a:effectLst/>
                          <a:latin typeface="Calibri" panose="020F0502020204030204" pitchFamily="34" charset="0"/>
                          <a:ea typeface="Calibri" panose="020F0502020204030204" pitchFamily="34" charset="0"/>
                          <a:cs typeface="Arial" panose="020B0604020202020204" pitchFamily="34" charset="0"/>
                        </a:rPr>
                        <a:t>when</a:t>
                      </a:r>
                      <a:r>
                        <a:rPr lang="en-US" sz="1600" spc="-10">
                          <a:effectLst/>
                          <a:latin typeface="Calibri" panose="020F0502020204030204" pitchFamily="34" charset="0"/>
                          <a:ea typeface="Calibri" panose="020F0502020204030204" pitchFamily="34" charset="0"/>
                          <a:cs typeface="Arial" panose="020B0604020202020204" pitchFamily="34" charset="0"/>
                        </a:rPr>
                        <a:t> needed?</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effectLst/>
                          <a:latin typeface="Times New Roman" panose="02020603050405020304" pitchFamily="18" charset="0"/>
                          <a:ea typeface="Calibri" panose="020F0502020204030204" pitchFamily="34"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Times New Roman" panose="02020603050405020304" pitchFamily="18" charset="0"/>
                          <a:ea typeface="Calibri" panose="020F050202020403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153790"/>
                  </a:ext>
                </a:extLst>
              </a:tr>
            </a:tbl>
          </a:graphicData>
        </a:graphic>
      </p:graphicFrame>
    </p:spTree>
    <p:extLst>
      <p:ext uri="{BB962C8B-B14F-4D97-AF65-F5344CB8AC3E}">
        <p14:creationId xmlns:p14="http://schemas.microsoft.com/office/powerpoint/2010/main" val="338876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Scoring: And, Or &amp; Partial Points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19D6AF77-98CA-2E6D-DDD9-A0E31C00F7F8}"/>
              </a:ext>
            </a:extLst>
          </p:cNvPr>
          <p:cNvGraphicFramePr>
            <a:graphicFrameLocks noGrp="1"/>
          </p:cNvGraphicFramePr>
          <p:nvPr>
            <p:extLst>
              <p:ext uri="{D42A27DB-BD31-4B8C-83A1-F6EECF244321}">
                <p14:modId xmlns:p14="http://schemas.microsoft.com/office/powerpoint/2010/main" val="1015911013"/>
              </p:ext>
            </p:extLst>
          </p:nvPr>
        </p:nvGraphicFramePr>
        <p:xfrm>
          <a:off x="2885928" y="970754"/>
          <a:ext cx="6232574" cy="4372956"/>
        </p:xfrm>
        <a:graphic>
          <a:graphicData uri="http://schemas.openxmlformats.org/drawingml/2006/table">
            <a:tbl>
              <a:tblPr firstRow="1" firstCol="1" bandRow="1"/>
              <a:tblGrid>
                <a:gridCol w="304676">
                  <a:extLst>
                    <a:ext uri="{9D8B030D-6E8A-4147-A177-3AD203B41FA5}">
                      <a16:colId xmlns:a16="http://schemas.microsoft.com/office/drawing/2014/main" val="603031355"/>
                    </a:ext>
                  </a:extLst>
                </a:gridCol>
                <a:gridCol w="3909361">
                  <a:extLst>
                    <a:ext uri="{9D8B030D-6E8A-4147-A177-3AD203B41FA5}">
                      <a16:colId xmlns:a16="http://schemas.microsoft.com/office/drawing/2014/main" val="4023542021"/>
                    </a:ext>
                  </a:extLst>
                </a:gridCol>
                <a:gridCol w="503871">
                  <a:extLst>
                    <a:ext uri="{9D8B030D-6E8A-4147-A177-3AD203B41FA5}">
                      <a16:colId xmlns:a16="http://schemas.microsoft.com/office/drawing/2014/main" val="2161107364"/>
                    </a:ext>
                  </a:extLst>
                </a:gridCol>
                <a:gridCol w="352623">
                  <a:extLst>
                    <a:ext uri="{9D8B030D-6E8A-4147-A177-3AD203B41FA5}">
                      <a16:colId xmlns:a16="http://schemas.microsoft.com/office/drawing/2014/main" val="1240271095"/>
                    </a:ext>
                  </a:extLst>
                </a:gridCol>
                <a:gridCol w="353059">
                  <a:extLst>
                    <a:ext uri="{9D8B030D-6E8A-4147-A177-3AD203B41FA5}">
                      <a16:colId xmlns:a16="http://schemas.microsoft.com/office/drawing/2014/main" val="215140318"/>
                    </a:ext>
                  </a:extLst>
                </a:gridCol>
                <a:gridCol w="352623">
                  <a:extLst>
                    <a:ext uri="{9D8B030D-6E8A-4147-A177-3AD203B41FA5}">
                      <a16:colId xmlns:a16="http://schemas.microsoft.com/office/drawing/2014/main" val="4183101634"/>
                    </a:ext>
                  </a:extLst>
                </a:gridCol>
                <a:gridCol w="456361">
                  <a:extLst>
                    <a:ext uri="{9D8B030D-6E8A-4147-A177-3AD203B41FA5}">
                      <a16:colId xmlns:a16="http://schemas.microsoft.com/office/drawing/2014/main" val="3440441920"/>
                    </a:ext>
                  </a:extLst>
                </a:gridCol>
              </a:tblGrid>
              <a:tr h="363955">
                <a:tc gridSpan="2">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Safety and Health Program Verification</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CA"/>
                    </a:p>
                  </a:txBody>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Score Weighting</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Technique Employed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CA"/>
                    </a:p>
                  </a:txBody>
                  <a:tcPr/>
                </a:tc>
                <a:tc hMerge="1">
                  <a:txBody>
                    <a:bodyPr/>
                    <a:lstStyle/>
                    <a:p>
                      <a:endParaRPr lang="en-CA"/>
                    </a:p>
                  </a:txBody>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 Awarded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47501591"/>
                  </a:ext>
                </a:extLst>
              </a:tr>
              <a:tr h="191785">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Hazard Assessment, Analysis, and Control</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563764982"/>
                  </a:ext>
                </a:extLst>
              </a:tr>
              <a:tr h="465514">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US" sz="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organization shall establish, implement, monitor, and maintain a documented policy statement, procedure(s), and/or guideline(s) for assessing, analyzing, and controlling hazards that is appropriate to the nature of the hazards and level of risk.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7789255"/>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Do formal hazard assessments include all aspects of company operations, including routine and non-routine where work is performed?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7</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354778"/>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During hazard assessments are both existing and potential hazards identified and reported?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250239"/>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risks assessed/evaluated prior to work being performed?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477545"/>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risks reassessed/re-evaluated as when people, equipment, material, environment, or processes are changed?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6</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555910"/>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design and layout of the work area, ergonomics, machinery, and processes considered in the assessments?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074620"/>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appropriate personnel involved in the hazard assessment process?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647481"/>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the personnel competent to participate in the hazard assessment process?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99781"/>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Has a list of critical tasks or activities been created and/or included within the hazard assessments?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84729"/>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controls developed for identified hazards using the hierarchy of controls?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O</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R</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866030"/>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individuals/roles assigned to implement the controls identified?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885148"/>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Is there a process/timeline for indicating when the control is implemented?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O</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988655"/>
                  </a:ext>
                </a:extLst>
              </a:tr>
              <a:tr h="223168">
                <a:tc gridSpan="2">
                  <a:txBody>
                    <a:bodyPr/>
                    <a:lstStyle/>
                    <a:p>
                      <a:pPr algn="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COR® total points possible/awarded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45</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a:txBody>
                    <a:bodyPr/>
                    <a:lstStyle/>
                    <a:p>
                      <a:pPr algn="ctr">
                        <a:lnSpc>
                          <a:spcPct val="107000"/>
                        </a:lnSpc>
                        <a:spcAft>
                          <a:spcPts val="8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085104"/>
                  </a:ext>
                </a:extLst>
              </a:tr>
            </a:tbl>
          </a:graphicData>
        </a:graphic>
      </p:graphicFrame>
      <p:sp>
        <p:nvSpPr>
          <p:cNvPr id="3" name="Oval 2">
            <a:extLst>
              <a:ext uri="{FF2B5EF4-FFF2-40B4-BE49-F238E27FC236}">
                <a16:creationId xmlns:a16="http://schemas.microsoft.com/office/drawing/2014/main" id="{9DAE65F9-3A70-BAD7-2810-54CE556FF1C5}"/>
              </a:ext>
            </a:extLst>
          </p:cNvPr>
          <p:cNvSpPr/>
          <p:nvPr/>
        </p:nvSpPr>
        <p:spPr>
          <a:xfrm>
            <a:off x="7879089" y="2211141"/>
            <a:ext cx="503341" cy="436227"/>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02ED62BD-A909-1B3F-B0CB-435DACB92829}"/>
              </a:ext>
            </a:extLst>
          </p:cNvPr>
          <p:cNvSpPr/>
          <p:nvPr/>
        </p:nvSpPr>
        <p:spPr>
          <a:xfrm>
            <a:off x="7692700" y="4210633"/>
            <a:ext cx="503341" cy="436227"/>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0427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Scoring: And, Or &amp; Partial Points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graphicFrame>
        <p:nvGraphicFramePr>
          <p:cNvPr id="2" name="Table 1">
            <a:extLst>
              <a:ext uri="{FF2B5EF4-FFF2-40B4-BE49-F238E27FC236}">
                <a16:creationId xmlns:a16="http://schemas.microsoft.com/office/drawing/2014/main" id="{19D6AF77-98CA-2E6D-DDD9-A0E31C00F7F8}"/>
              </a:ext>
            </a:extLst>
          </p:cNvPr>
          <p:cNvGraphicFramePr>
            <a:graphicFrameLocks noGrp="1"/>
          </p:cNvGraphicFramePr>
          <p:nvPr>
            <p:extLst>
              <p:ext uri="{D42A27DB-BD31-4B8C-83A1-F6EECF244321}">
                <p14:modId xmlns:p14="http://schemas.microsoft.com/office/powerpoint/2010/main" val="3936754128"/>
              </p:ext>
            </p:extLst>
          </p:nvPr>
        </p:nvGraphicFramePr>
        <p:xfrm>
          <a:off x="2885928" y="970754"/>
          <a:ext cx="6232574" cy="4372956"/>
        </p:xfrm>
        <a:graphic>
          <a:graphicData uri="http://schemas.openxmlformats.org/drawingml/2006/table">
            <a:tbl>
              <a:tblPr firstRow="1" firstCol="1" bandRow="1"/>
              <a:tblGrid>
                <a:gridCol w="304676">
                  <a:extLst>
                    <a:ext uri="{9D8B030D-6E8A-4147-A177-3AD203B41FA5}">
                      <a16:colId xmlns:a16="http://schemas.microsoft.com/office/drawing/2014/main" val="603031355"/>
                    </a:ext>
                  </a:extLst>
                </a:gridCol>
                <a:gridCol w="3909361">
                  <a:extLst>
                    <a:ext uri="{9D8B030D-6E8A-4147-A177-3AD203B41FA5}">
                      <a16:colId xmlns:a16="http://schemas.microsoft.com/office/drawing/2014/main" val="4023542021"/>
                    </a:ext>
                  </a:extLst>
                </a:gridCol>
                <a:gridCol w="503871">
                  <a:extLst>
                    <a:ext uri="{9D8B030D-6E8A-4147-A177-3AD203B41FA5}">
                      <a16:colId xmlns:a16="http://schemas.microsoft.com/office/drawing/2014/main" val="2161107364"/>
                    </a:ext>
                  </a:extLst>
                </a:gridCol>
                <a:gridCol w="352623">
                  <a:extLst>
                    <a:ext uri="{9D8B030D-6E8A-4147-A177-3AD203B41FA5}">
                      <a16:colId xmlns:a16="http://schemas.microsoft.com/office/drawing/2014/main" val="1240271095"/>
                    </a:ext>
                  </a:extLst>
                </a:gridCol>
                <a:gridCol w="353059">
                  <a:extLst>
                    <a:ext uri="{9D8B030D-6E8A-4147-A177-3AD203B41FA5}">
                      <a16:colId xmlns:a16="http://schemas.microsoft.com/office/drawing/2014/main" val="215140318"/>
                    </a:ext>
                  </a:extLst>
                </a:gridCol>
                <a:gridCol w="352623">
                  <a:extLst>
                    <a:ext uri="{9D8B030D-6E8A-4147-A177-3AD203B41FA5}">
                      <a16:colId xmlns:a16="http://schemas.microsoft.com/office/drawing/2014/main" val="4183101634"/>
                    </a:ext>
                  </a:extLst>
                </a:gridCol>
                <a:gridCol w="456361">
                  <a:extLst>
                    <a:ext uri="{9D8B030D-6E8A-4147-A177-3AD203B41FA5}">
                      <a16:colId xmlns:a16="http://schemas.microsoft.com/office/drawing/2014/main" val="3440441920"/>
                    </a:ext>
                  </a:extLst>
                </a:gridCol>
              </a:tblGrid>
              <a:tr h="363955">
                <a:tc gridSpan="2">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Safety and Health Program Verification</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CA"/>
                    </a:p>
                  </a:txBody>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Score Weighting</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Technique Employed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CA"/>
                    </a:p>
                  </a:txBody>
                  <a:tcPr/>
                </a:tc>
                <a:tc hMerge="1">
                  <a:txBody>
                    <a:bodyPr/>
                    <a:lstStyle/>
                    <a:p>
                      <a:endParaRPr lang="en-CA"/>
                    </a:p>
                  </a:txBody>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 Awarded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47501591"/>
                  </a:ext>
                </a:extLst>
              </a:tr>
              <a:tr h="191785">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Hazard Assessment, Analysis, and Control</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563764982"/>
                  </a:ext>
                </a:extLst>
              </a:tr>
              <a:tr h="465514">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US" sz="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organization shall establish, implement, monitor, and maintain a documented policy statement, procedure(s), and/or guideline(s) for assessing, analyzing, and controlling hazards that is appropriate to the nature of the hazards and level of risk.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7789255"/>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Do formal hazard assessments include all aspects of company operations, including routine and non-routine where work is performed?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7</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dirty="0">
                          <a:effectLst/>
                          <a:sym typeface="Wingdings" panose="05000000000000000000" pitchFamily="2" charset="2"/>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dirty="0">
                          <a:effectLst/>
                          <a:sym typeface="Wingdings" panose="05000000000000000000" pitchFamily="2" charset="2"/>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x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5</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354778"/>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During hazard assessments are both existing and potential hazards identified and reported?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250239"/>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risks assessed/evaluated prior to work being performed?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477545"/>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risks reassessed/re-evaluated as when people, equipment, material, environment, or processes are changed?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6</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555910"/>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design and layout of the work area, ergonomics, machinery, and processes considered in the assessments?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074620"/>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appropriate personnel involved in the hazard assessment process?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647481"/>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the personnel competent to participate in the hazard assessment process?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99781"/>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Has a list of critical tasks or activities been created and/or included within the hazard assessments?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84729"/>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controls developed for identified hazards using the hierarchy of controls?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O</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866030"/>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Are individuals/roles assigned to implement the controls identified?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885148"/>
                  </a:ext>
                </a:extLst>
              </a:tr>
              <a:tr h="282447">
                <a:tc>
                  <a:txBody>
                    <a:bodyPr/>
                    <a:lstStyle/>
                    <a:p>
                      <a:pPr algn="ctr">
                        <a:lnSpc>
                          <a:spcPct val="107000"/>
                        </a:lnSpc>
                        <a:spcAft>
                          <a:spcPts val="800"/>
                        </a:spcAft>
                      </a:pPr>
                      <a:r>
                        <a:rPr lang="en-US"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Is there a process/timeline for indicating when the control is implemented?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O</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988655"/>
                  </a:ext>
                </a:extLst>
              </a:tr>
              <a:tr h="223168">
                <a:tc gridSpan="2">
                  <a:txBody>
                    <a:bodyPr/>
                    <a:lstStyle/>
                    <a:p>
                      <a:pPr algn="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COR® total points possible/awarded</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45</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a:txBody>
                    <a:bodyPr/>
                    <a:lstStyle/>
                    <a:p>
                      <a:pPr algn="ctr">
                        <a:lnSpc>
                          <a:spcPct val="107000"/>
                        </a:lnSpc>
                        <a:spcAft>
                          <a:spcPts val="8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74" marR="47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085104"/>
                  </a:ext>
                </a:extLst>
              </a:tr>
            </a:tbl>
          </a:graphicData>
        </a:graphic>
      </p:graphicFrame>
      <p:sp>
        <p:nvSpPr>
          <p:cNvPr id="3" name="Oval 2">
            <a:extLst>
              <a:ext uri="{FF2B5EF4-FFF2-40B4-BE49-F238E27FC236}">
                <a16:creationId xmlns:a16="http://schemas.microsoft.com/office/drawing/2014/main" id="{6300E708-6A26-E327-109B-124581B2A7A0}"/>
              </a:ext>
            </a:extLst>
          </p:cNvPr>
          <p:cNvSpPr/>
          <p:nvPr/>
        </p:nvSpPr>
        <p:spPr>
          <a:xfrm>
            <a:off x="6983604" y="1929284"/>
            <a:ext cx="2322468" cy="472272"/>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105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pic>
        <p:nvPicPr>
          <p:cNvPr id="8" name="Picture 7" descr="A picture containing text, screenshot, number, font&#10;&#10;Description automatically generated">
            <a:extLst>
              <a:ext uri="{FF2B5EF4-FFF2-40B4-BE49-F238E27FC236}">
                <a16:creationId xmlns:a16="http://schemas.microsoft.com/office/drawing/2014/main" id="{69878666-486C-6457-68B1-EF5F1EE3F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777" y="119760"/>
            <a:ext cx="9182896" cy="5875529"/>
          </a:xfrm>
          <a:prstGeom prst="rect">
            <a:avLst/>
          </a:prstGeom>
        </p:spPr>
      </p:pic>
      <p:pic>
        <p:nvPicPr>
          <p:cNvPr id="10" name="Picture 9">
            <a:extLst>
              <a:ext uri="{FF2B5EF4-FFF2-40B4-BE49-F238E27FC236}">
                <a16:creationId xmlns:a16="http://schemas.microsoft.com/office/drawing/2014/main" id="{A9009082-3792-A40C-28DF-1E8EC97A5A3E}"/>
              </a:ext>
            </a:extLst>
          </p:cNvPr>
          <p:cNvPicPr>
            <a:picLocks noChangeAspect="1"/>
          </p:cNvPicPr>
          <p:nvPr/>
        </p:nvPicPr>
        <p:blipFill>
          <a:blip r:embed="rId4"/>
          <a:stretch>
            <a:fillRect/>
          </a:stretch>
        </p:blipFill>
        <p:spPr>
          <a:xfrm>
            <a:off x="7442961" y="119760"/>
            <a:ext cx="3139712" cy="1042506"/>
          </a:xfrm>
          <a:prstGeom prst="rect">
            <a:avLst/>
          </a:prstGeom>
        </p:spPr>
      </p:pic>
    </p:spTree>
    <p:extLst>
      <p:ext uri="{BB962C8B-B14F-4D97-AF65-F5344CB8AC3E}">
        <p14:creationId xmlns:p14="http://schemas.microsoft.com/office/powerpoint/2010/main" val="879356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2211222"/>
            <a:ext cx="11478127" cy="1200329"/>
          </a:xfrm>
          <a:prstGeom prst="rect">
            <a:avLst/>
          </a:prstGeom>
          <a:noFill/>
        </p:spPr>
        <p:txBody>
          <a:bodyPr wrap="square" rtlCol="0">
            <a:spAutoFit/>
          </a:bodyPr>
          <a:lstStyle/>
          <a:p>
            <a:pPr algn="ctr"/>
            <a:r>
              <a:rPr lang="en-US" sz="7200" b="1" dirty="0">
                <a:latin typeface="Montserrat" panose="00000500000000000000" pitchFamily="2" charset="0"/>
              </a:rPr>
              <a:t>Q &amp; A </a:t>
            </a:r>
            <a:endParaRPr lang="en-CA" sz="72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Tree>
    <p:extLst>
      <p:ext uri="{BB962C8B-B14F-4D97-AF65-F5344CB8AC3E}">
        <p14:creationId xmlns:p14="http://schemas.microsoft.com/office/powerpoint/2010/main" val="4196791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2211222"/>
            <a:ext cx="11478127" cy="1200329"/>
          </a:xfrm>
          <a:prstGeom prst="rect">
            <a:avLst/>
          </a:prstGeom>
          <a:noFill/>
        </p:spPr>
        <p:txBody>
          <a:bodyPr wrap="square" rtlCol="0">
            <a:spAutoFit/>
          </a:bodyPr>
          <a:lstStyle/>
          <a:p>
            <a:pPr algn="ctr"/>
            <a:r>
              <a:rPr lang="en-US" sz="7200" b="1" dirty="0">
                <a:latin typeface="Montserrat" panose="00000500000000000000" pitchFamily="2" charset="0"/>
              </a:rPr>
              <a:t>Thank you!</a:t>
            </a:r>
            <a:endParaRPr lang="en-CA" sz="72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Tree>
    <p:extLst>
      <p:ext uri="{BB962C8B-B14F-4D97-AF65-F5344CB8AC3E}">
        <p14:creationId xmlns:p14="http://schemas.microsoft.com/office/powerpoint/2010/main" val="355099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CEAC1-6856-C268-AB8F-A2D1C3F30ED7}"/>
              </a:ext>
            </a:extLst>
          </p:cNvPr>
          <p:cNvSpPr>
            <a:spLocks noGrp="1"/>
          </p:cNvSpPr>
          <p:nvPr>
            <p:ph idx="1"/>
          </p:nvPr>
        </p:nvSpPr>
        <p:spPr>
          <a:xfrm>
            <a:off x="716280" y="1775910"/>
            <a:ext cx="9982200" cy="3264535"/>
          </a:xfrm>
        </p:spPr>
        <p:txBody>
          <a:bodyPr>
            <a:normAutofit/>
          </a:bodyPr>
          <a:lstStyle/>
          <a:p>
            <a:r>
              <a:rPr lang="en-US" dirty="0"/>
              <a:t>Discounted training (classroom, virtual, online, on-demand at your site)</a:t>
            </a:r>
          </a:p>
          <a:p>
            <a:r>
              <a:rPr lang="en-US" dirty="0"/>
              <a:t>First year of Certificate of Recognition (COR) evaluation and training FREE!</a:t>
            </a:r>
          </a:p>
          <a:p>
            <a:r>
              <a:rPr lang="en-US" dirty="0"/>
              <a:t>Free consulting services from our highly-skilled OHS advisors</a:t>
            </a:r>
          </a:p>
          <a:p>
            <a:r>
              <a:rPr lang="en-US" dirty="0"/>
              <a:t>Downloadable and customizable templates</a:t>
            </a:r>
          </a:p>
          <a:p>
            <a:endParaRPr lang="en-US" dirty="0"/>
          </a:p>
          <a:p>
            <a:endParaRPr lang="en-CA" dirty="0"/>
          </a:p>
        </p:txBody>
      </p:sp>
      <p:sp>
        <p:nvSpPr>
          <p:cNvPr id="6" name="Rectangle 5">
            <a:extLst>
              <a:ext uri="{FF2B5EF4-FFF2-40B4-BE49-F238E27FC236}">
                <a16:creationId xmlns:a16="http://schemas.microsoft.com/office/drawing/2014/main" id="{15294AEC-3B4A-111A-2986-312EDE275FA3}"/>
              </a:ext>
            </a:extLst>
          </p:cNvPr>
          <p:cNvSpPr/>
          <p:nvPr/>
        </p:nvSpPr>
        <p:spPr>
          <a:xfrm flipV="1">
            <a:off x="2955636" y="5490125"/>
            <a:ext cx="9236364" cy="1376218"/>
          </a:xfrm>
          <a:prstGeom prst="rect">
            <a:avLst/>
          </a:prstGeom>
          <a:solidFill>
            <a:srgbClr val="5BAE5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solidFill>
            </a:endParaRPr>
          </a:p>
        </p:txBody>
      </p:sp>
      <p:sp>
        <p:nvSpPr>
          <p:cNvPr id="4" name="Right Triangle 3">
            <a:extLst>
              <a:ext uri="{FF2B5EF4-FFF2-40B4-BE49-F238E27FC236}">
                <a16:creationId xmlns:a16="http://schemas.microsoft.com/office/drawing/2014/main" id="{20727CA9-6E13-AC3F-BF63-272ADED9A956}"/>
              </a:ext>
            </a:extLst>
          </p:cNvPr>
          <p:cNvSpPr/>
          <p:nvPr/>
        </p:nvSpPr>
        <p:spPr>
          <a:xfrm>
            <a:off x="35329" y="4594198"/>
            <a:ext cx="12192000" cy="2272145"/>
          </a:xfrm>
          <a:prstGeom prst="rtTriangle">
            <a:avLst/>
          </a:prstGeom>
          <a:solidFill>
            <a:srgbClr val="00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Triangle 4">
            <a:extLst>
              <a:ext uri="{FF2B5EF4-FFF2-40B4-BE49-F238E27FC236}">
                <a16:creationId xmlns:a16="http://schemas.microsoft.com/office/drawing/2014/main" id="{E5D021AC-BC4E-F836-162C-8E21B25FDD23}"/>
              </a:ext>
            </a:extLst>
          </p:cNvPr>
          <p:cNvSpPr/>
          <p:nvPr/>
        </p:nvSpPr>
        <p:spPr>
          <a:xfrm rot="10800000" flipV="1">
            <a:off x="3037147" y="5493557"/>
            <a:ext cx="9190182" cy="1366983"/>
          </a:xfrm>
          <a:prstGeom prst="rtTriangl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close up of a sign&#10;&#10;Description automatically generated">
            <a:extLst>
              <a:ext uri="{FF2B5EF4-FFF2-40B4-BE49-F238E27FC236}">
                <a16:creationId xmlns:a16="http://schemas.microsoft.com/office/drawing/2014/main" id="{43048D0D-005E-8600-80CB-779F960D5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928" y="5614940"/>
            <a:ext cx="1197743" cy="1124218"/>
          </a:xfrm>
          <a:prstGeom prst="rect">
            <a:avLst/>
          </a:prstGeom>
        </p:spPr>
      </p:pic>
      <p:sp>
        <p:nvSpPr>
          <p:cNvPr id="10" name="TextBox 9">
            <a:extLst>
              <a:ext uri="{FF2B5EF4-FFF2-40B4-BE49-F238E27FC236}">
                <a16:creationId xmlns:a16="http://schemas.microsoft.com/office/drawing/2014/main" id="{B8708635-D76C-3EF4-BB6F-7B1A496206D8}"/>
              </a:ext>
            </a:extLst>
          </p:cNvPr>
          <p:cNvSpPr txBox="1"/>
          <p:nvPr/>
        </p:nvSpPr>
        <p:spPr>
          <a:xfrm>
            <a:off x="-199292" y="489241"/>
            <a:ext cx="12187380" cy="707886"/>
          </a:xfrm>
          <a:prstGeom prst="rect">
            <a:avLst/>
          </a:prstGeom>
          <a:noFill/>
        </p:spPr>
        <p:txBody>
          <a:bodyPr wrap="square" rtlCol="0">
            <a:spAutoFit/>
          </a:bodyPr>
          <a:lstStyle/>
          <a:p>
            <a:pPr algn="ctr"/>
            <a:r>
              <a:rPr lang="en-CA" sz="4000" b="1" dirty="0">
                <a:solidFill>
                  <a:srgbClr val="00275C"/>
                </a:solidFill>
                <a:latin typeface="Montserrat" panose="00000500000000000000" pitchFamily="2" charset="0"/>
              </a:rPr>
              <a:t>Member Benefits</a:t>
            </a:r>
          </a:p>
        </p:txBody>
      </p:sp>
      <p:cxnSp>
        <p:nvCxnSpPr>
          <p:cNvPr id="11" name="Straight Connector 10">
            <a:extLst>
              <a:ext uri="{FF2B5EF4-FFF2-40B4-BE49-F238E27FC236}">
                <a16:creationId xmlns:a16="http://schemas.microsoft.com/office/drawing/2014/main" id="{0E010963-494A-11E3-CD07-761A4AD5F88B}"/>
              </a:ext>
            </a:extLst>
          </p:cNvPr>
          <p:cNvCxnSpPr>
            <a:cxnSpLocks/>
          </p:cNvCxnSpPr>
          <p:nvPr/>
        </p:nvCxnSpPr>
        <p:spPr>
          <a:xfrm>
            <a:off x="3742441" y="1157368"/>
            <a:ext cx="4779390" cy="4454"/>
          </a:xfrm>
          <a:prstGeom prst="line">
            <a:avLst/>
          </a:prstGeom>
          <a:ln w="19050">
            <a:solidFill>
              <a:srgbClr val="ED7922"/>
            </a:solidFill>
          </a:ln>
          <a:effectLst>
            <a:outerShdw sx="1000" sy="1000" algn="ctr"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45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26F5EF1-4BC3-432D-B1E7-3C44917AAA00}"/>
              </a:ext>
            </a:extLst>
          </p:cNvPr>
          <p:cNvGrpSpPr/>
          <p:nvPr/>
        </p:nvGrpSpPr>
        <p:grpSpPr>
          <a:xfrm>
            <a:off x="377892" y="3885845"/>
            <a:ext cx="4587619" cy="481267"/>
            <a:chOff x="453801" y="4347463"/>
            <a:chExt cx="4587619" cy="481267"/>
          </a:xfrm>
        </p:grpSpPr>
        <p:pic>
          <p:nvPicPr>
            <p:cNvPr id="32" name="Picture 31">
              <a:extLst>
                <a:ext uri="{FF2B5EF4-FFF2-40B4-BE49-F238E27FC236}">
                  <a16:creationId xmlns:a16="http://schemas.microsoft.com/office/drawing/2014/main" id="{FDB963BA-F004-4D99-9A03-2D4FAEB85A8C}"/>
                </a:ext>
              </a:extLst>
            </p:cNvPr>
            <p:cNvPicPr>
              <a:picLocks noChangeAspect="1"/>
            </p:cNvPicPr>
            <p:nvPr/>
          </p:nvPicPr>
          <p:blipFill rotWithShape="1">
            <a:blip r:embed="rId2"/>
            <a:srcRect l="24957" t="7048" r="25613" b="9227"/>
            <a:stretch/>
          </p:blipFill>
          <p:spPr>
            <a:xfrm>
              <a:off x="453801" y="4347463"/>
              <a:ext cx="505130" cy="481267"/>
            </a:xfrm>
            <a:prstGeom prst="rect">
              <a:avLst/>
            </a:prstGeom>
          </p:spPr>
        </p:pic>
        <p:sp>
          <p:nvSpPr>
            <p:cNvPr id="33" name="TextBox 32">
              <a:extLst>
                <a:ext uri="{FF2B5EF4-FFF2-40B4-BE49-F238E27FC236}">
                  <a16:creationId xmlns:a16="http://schemas.microsoft.com/office/drawing/2014/main" id="{324B2FE8-3E57-4CAE-BB7E-EE339B4417EB}"/>
                </a:ext>
              </a:extLst>
            </p:cNvPr>
            <p:cNvSpPr txBox="1"/>
            <p:nvPr/>
          </p:nvSpPr>
          <p:spPr>
            <a:xfrm>
              <a:off x="990249" y="4393051"/>
              <a:ext cx="4051171" cy="369332"/>
            </a:xfrm>
            <a:prstGeom prst="rect">
              <a:avLst/>
            </a:prstGeom>
            <a:noFill/>
          </p:spPr>
          <p:txBody>
            <a:bodyPr wrap="square" rtlCol="0">
              <a:spAutoFit/>
            </a:bodyPr>
            <a:lstStyle/>
            <a:p>
              <a:r>
                <a:rPr lang="en-CA" dirty="0" err="1">
                  <a:latin typeface="Montserrat" panose="00000500000000000000" pitchFamily="2" charset="0"/>
                </a:rPr>
                <a:t>ConstructionSafetyNS</a:t>
              </a:r>
              <a:endParaRPr lang="en-CA" dirty="0">
                <a:latin typeface="Montserrat" panose="00000500000000000000" pitchFamily="2" charset="0"/>
              </a:endParaRPr>
            </a:p>
          </p:txBody>
        </p:sp>
      </p:grpSp>
      <p:grpSp>
        <p:nvGrpSpPr>
          <p:cNvPr id="24" name="Group 23">
            <a:extLst>
              <a:ext uri="{FF2B5EF4-FFF2-40B4-BE49-F238E27FC236}">
                <a16:creationId xmlns:a16="http://schemas.microsoft.com/office/drawing/2014/main" id="{CD69AD74-736B-4AD3-B3CB-577F1536F9A8}"/>
              </a:ext>
            </a:extLst>
          </p:cNvPr>
          <p:cNvGrpSpPr/>
          <p:nvPr/>
        </p:nvGrpSpPr>
        <p:grpSpPr>
          <a:xfrm>
            <a:off x="377892" y="4685738"/>
            <a:ext cx="3649486" cy="409797"/>
            <a:chOff x="472463" y="3387056"/>
            <a:chExt cx="3649486" cy="409797"/>
          </a:xfrm>
        </p:grpSpPr>
        <p:pic>
          <p:nvPicPr>
            <p:cNvPr id="28" name="Picture 27">
              <a:extLst>
                <a:ext uri="{FF2B5EF4-FFF2-40B4-BE49-F238E27FC236}">
                  <a16:creationId xmlns:a16="http://schemas.microsoft.com/office/drawing/2014/main" id="{278FDA54-4F8C-4410-9D96-51319581A3A2}"/>
                </a:ext>
              </a:extLst>
            </p:cNvPr>
            <p:cNvPicPr>
              <a:picLocks noChangeAspect="1"/>
            </p:cNvPicPr>
            <p:nvPr/>
          </p:nvPicPr>
          <p:blipFill>
            <a:blip r:embed="rId3"/>
            <a:stretch>
              <a:fillRect/>
            </a:stretch>
          </p:blipFill>
          <p:spPr>
            <a:xfrm>
              <a:off x="472463" y="3427521"/>
              <a:ext cx="455266" cy="369332"/>
            </a:xfrm>
            <a:prstGeom prst="rect">
              <a:avLst/>
            </a:prstGeom>
          </p:spPr>
        </p:pic>
        <p:sp>
          <p:nvSpPr>
            <p:cNvPr id="30" name="TextBox 29">
              <a:extLst>
                <a:ext uri="{FF2B5EF4-FFF2-40B4-BE49-F238E27FC236}">
                  <a16:creationId xmlns:a16="http://schemas.microsoft.com/office/drawing/2014/main" id="{AA041496-4E78-4222-9452-41495FAAC225}"/>
                </a:ext>
              </a:extLst>
            </p:cNvPr>
            <p:cNvSpPr txBox="1"/>
            <p:nvPr/>
          </p:nvSpPr>
          <p:spPr>
            <a:xfrm>
              <a:off x="962256" y="3387056"/>
              <a:ext cx="3159693" cy="369332"/>
            </a:xfrm>
            <a:prstGeom prst="rect">
              <a:avLst/>
            </a:prstGeom>
            <a:noFill/>
          </p:spPr>
          <p:txBody>
            <a:bodyPr wrap="square" rtlCol="0">
              <a:spAutoFit/>
            </a:bodyPr>
            <a:lstStyle/>
            <a:p>
              <a:r>
                <a:rPr lang="en-CA" dirty="0">
                  <a:latin typeface="Montserrat" panose="00000500000000000000" pitchFamily="2" charset="0"/>
                </a:rPr>
                <a:t>@</a:t>
              </a:r>
              <a:r>
                <a:rPr lang="en-CA" dirty="0" err="1">
                  <a:latin typeface="Montserrat" panose="00000500000000000000" pitchFamily="2" charset="0"/>
                </a:rPr>
                <a:t>ConstrSafetyNS</a:t>
              </a:r>
              <a:endParaRPr lang="en-CA" dirty="0">
                <a:latin typeface="Montserrat" panose="00000500000000000000" pitchFamily="2" charset="0"/>
              </a:endParaRPr>
            </a:p>
          </p:txBody>
        </p:sp>
      </p:grpSp>
      <p:sp>
        <p:nvSpPr>
          <p:cNvPr id="27" name="Rectangle 26">
            <a:extLst>
              <a:ext uri="{FF2B5EF4-FFF2-40B4-BE49-F238E27FC236}">
                <a16:creationId xmlns:a16="http://schemas.microsoft.com/office/drawing/2014/main" id="{AA4249FC-7BBD-4BDC-9D02-EEC9316BAB5C}"/>
              </a:ext>
            </a:extLst>
          </p:cNvPr>
          <p:cNvSpPr/>
          <p:nvPr/>
        </p:nvSpPr>
        <p:spPr>
          <a:xfrm>
            <a:off x="3029527" y="-18472"/>
            <a:ext cx="9236364" cy="1376218"/>
          </a:xfrm>
          <a:prstGeom prst="rect">
            <a:avLst/>
          </a:prstGeom>
          <a:solidFill>
            <a:srgbClr val="5BAE5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0" name="Group 19">
            <a:extLst>
              <a:ext uri="{FF2B5EF4-FFF2-40B4-BE49-F238E27FC236}">
                <a16:creationId xmlns:a16="http://schemas.microsoft.com/office/drawing/2014/main" id="{CC4F543E-8F30-4F1C-B63F-FB269AF1B4BA}"/>
              </a:ext>
            </a:extLst>
          </p:cNvPr>
          <p:cNvGrpSpPr/>
          <p:nvPr/>
        </p:nvGrpSpPr>
        <p:grpSpPr>
          <a:xfrm>
            <a:off x="6700929" y="2459601"/>
            <a:ext cx="7594792" cy="3092006"/>
            <a:chOff x="1800624" y="1621688"/>
            <a:chExt cx="8141621" cy="3179753"/>
          </a:xfrm>
        </p:grpSpPr>
        <p:pic>
          <p:nvPicPr>
            <p:cNvPr id="5" name="Picture 4" descr="A screen shot of a computer&#10;&#10;Description automatically generated">
              <a:extLst>
                <a:ext uri="{FF2B5EF4-FFF2-40B4-BE49-F238E27FC236}">
                  <a16:creationId xmlns:a16="http://schemas.microsoft.com/office/drawing/2014/main" id="{14903CD4-4CFF-4C90-AB00-D0E85546B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624" y="1621688"/>
              <a:ext cx="5857006" cy="3179753"/>
            </a:xfrm>
            <a:prstGeom prst="rect">
              <a:avLst/>
            </a:prstGeom>
            <a:effectLst>
              <a:outerShdw blurRad="76200" dir="13500000" sy="23000" kx="1200000" algn="br" rotWithShape="0">
                <a:prstClr val="black">
                  <a:alpha val="20000"/>
                </a:prstClr>
              </a:outerShdw>
            </a:effectLst>
          </p:spPr>
        </p:pic>
        <p:pic>
          <p:nvPicPr>
            <p:cNvPr id="3" name="Picture 2" descr="A screenshot of a cell phone&#10;&#10;Description automatically generated">
              <a:extLst>
                <a:ext uri="{FF2B5EF4-FFF2-40B4-BE49-F238E27FC236}">
                  <a16:creationId xmlns:a16="http://schemas.microsoft.com/office/drawing/2014/main" id="{E76DF18B-4168-42DF-91AD-859AC45C6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6439" y="1738986"/>
              <a:ext cx="2135806" cy="3062455"/>
            </a:xfrm>
            <a:prstGeom prst="rect">
              <a:avLst/>
            </a:prstGeom>
            <a:effectLst>
              <a:outerShdw blurRad="76200" dir="13500000" sy="23000" kx="1200000" algn="br" rotWithShape="0">
                <a:prstClr val="black">
                  <a:alpha val="20000"/>
                </a:prstClr>
              </a:outerShdw>
            </a:effectLst>
          </p:spPr>
        </p:pic>
      </p:grpSp>
      <p:grpSp>
        <p:nvGrpSpPr>
          <p:cNvPr id="14" name="Group 13">
            <a:extLst>
              <a:ext uri="{FF2B5EF4-FFF2-40B4-BE49-F238E27FC236}">
                <a16:creationId xmlns:a16="http://schemas.microsoft.com/office/drawing/2014/main" id="{F5A9123E-C186-45E2-B758-6E18F0FE4036}"/>
              </a:ext>
            </a:extLst>
          </p:cNvPr>
          <p:cNvGrpSpPr/>
          <p:nvPr/>
        </p:nvGrpSpPr>
        <p:grpSpPr>
          <a:xfrm>
            <a:off x="395067" y="5369846"/>
            <a:ext cx="4452187" cy="451268"/>
            <a:chOff x="472463" y="5379342"/>
            <a:chExt cx="4452187" cy="451268"/>
          </a:xfrm>
        </p:grpSpPr>
        <p:pic>
          <p:nvPicPr>
            <p:cNvPr id="8" name="Picture 2" descr="Image result for facebook logo">
              <a:extLst>
                <a:ext uri="{FF2B5EF4-FFF2-40B4-BE49-F238E27FC236}">
                  <a16:creationId xmlns:a16="http://schemas.microsoft.com/office/drawing/2014/main" id="{AB08A70C-9D73-4F84-AD21-E867375A74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63" y="5379342"/>
              <a:ext cx="451268" cy="4512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18E88E7-AA81-4646-B9F9-037DCE0343BA}"/>
                </a:ext>
              </a:extLst>
            </p:cNvPr>
            <p:cNvSpPr txBox="1"/>
            <p:nvPr/>
          </p:nvSpPr>
          <p:spPr>
            <a:xfrm>
              <a:off x="962257" y="5440517"/>
              <a:ext cx="3962393" cy="369332"/>
            </a:xfrm>
            <a:prstGeom prst="rect">
              <a:avLst/>
            </a:prstGeom>
            <a:noFill/>
          </p:spPr>
          <p:txBody>
            <a:bodyPr wrap="square" rtlCol="0">
              <a:spAutoFit/>
            </a:bodyPr>
            <a:lstStyle/>
            <a:p>
              <a:r>
                <a:rPr lang="en-CA" dirty="0" err="1">
                  <a:latin typeface="Montserrat" panose="00000500000000000000" pitchFamily="2" charset="0"/>
                </a:rPr>
                <a:t>ConstructionSafetyNS</a:t>
              </a:r>
              <a:endParaRPr lang="en-CA" dirty="0">
                <a:latin typeface="Montserrat" panose="00000500000000000000" pitchFamily="2" charset="0"/>
              </a:endParaRPr>
            </a:p>
          </p:txBody>
        </p:sp>
      </p:grpSp>
      <p:sp>
        <p:nvSpPr>
          <p:cNvPr id="21" name="Right Triangle 20">
            <a:extLst>
              <a:ext uri="{FF2B5EF4-FFF2-40B4-BE49-F238E27FC236}">
                <a16:creationId xmlns:a16="http://schemas.microsoft.com/office/drawing/2014/main" id="{1894F1FF-87F1-475C-A07F-94389FF5A9CE}"/>
              </a:ext>
            </a:extLst>
          </p:cNvPr>
          <p:cNvSpPr/>
          <p:nvPr/>
        </p:nvSpPr>
        <p:spPr>
          <a:xfrm flipV="1">
            <a:off x="-969818" y="0"/>
            <a:ext cx="13161818" cy="2272145"/>
          </a:xfrm>
          <a:prstGeom prst="rtTriangle">
            <a:avLst/>
          </a:prstGeom>
          <a:solidFill>
            <a:srgbClr val="00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2CDF4AC5-06F1-45EC-929B-6D35AEE9EEB6}"/>
              </a:ext>
            </a:extLst>
          </p:cNvPr>
          <p:cNvSpPr txBox="1"/>
          <p:nvPr/>
        </p:nvSpPr>
        <p:spPr>
          <a:xfrm>
            <a:off x="206188" y="393727"/>
            <a:ext cx="6494741" cy="769441"/>
          </a:xfrm>
          <a:prstGeom prst="rect">
            <a:avLst/>
          </a:prstGeom>
          <a:noFill/>
        </p:spPr>
        <p:txBody>
          <a:bodyPr wrap="square" rtlCol="0">
            <a:spAutoFit/>
          </a:bodyPr>
          <a:lstStyle/>
          <a:p>
            <a:r>
              <a:rPr lang="en-CA" sz="4400" b="1" dirty="0">
                <a:solidFill>
                  <a:schemeClr val="bg1"/>
                </a:solidFill>
                <a:latin typeface="Montserrat" panose="00000500000000000000" pitchFamily="2" charset="0"/>
              </a:rPr>
              <a:t>CONNECT WITH US</a:t>
            </a:r>
          </a:p>
        </p:txBody>
      </p:sp>
      <p:sp>
        <p:nvSpPr>
          <p:cNvPr id="26" name="Right Triangle 25">
            <a:extLst>
              <a:ext uri="{FF2B5EF4-FFF2-40B4-BE49-F238E27FC236}">
                <a16:creationId xmlns:a16="http://schemas.microsoft.com/office/drawing/2014/main" id="{BCFA0562-6637-4010-9C7C-1ED71BF19B78}"/>
              </a:ext>
            </a:extLst>
          </p:cNvPr>
          <p:cNvSpPr/>
          <p:nvPr/>
        </p:nvSpPr>
        <p:spPr>
          <a:xfrm rot="10800000">
            <a:off x="3007080" y="350"/>
            <a:ext cx="9190182" cy="1366983"/>
          </a:xfrm>
          <a:prstGeom prst="rtTriangl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8" descr="A close up of a sign&#10;&#10;Description automatically generated">
            <a:extLst>
              <a:ext uri="{FF2B5EF4-FFF2-40B4-BE49-F238E27FC236}">
                <a16:creationId xmlns:a16="http://schemas.microsoft.com/office/drawing/2014/main" id="{59C9DE98-05C0-4B0E-A787-84C8D077D1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6190" y="170714"/>
            <a:ext cx="989622" cy="928873"/>
          </a:xfrm>
          <a:prstGeom prst="rect">
            <a:avLst/>
          </a:prstGeom>
        </p:spPr>
      </p:pic>
      <p:grpSp>
        <p:nvGrpSpPr>
          <p:cNvPr id="38" name="Group 37">
            <a:extLst>
              <a:ext uri="{FF2B5EF4-FFF2-40B4-BE49-F238E27FC236}">
                <a16:creationId xmlns:a16="http://schemas.microsoft.com/office/drawing/2014/main" id="{411693FB-D779-4D0E-9740-1C212059418D}"/>
              </a:ext>
            </a:extLst>
          </p:cNvPr>
          <p:cNvGrpSpPr/>
          <p:nvPr/>
        </p:nvGrpSpPr>
        <p:grpSpPr>
          <a:xfrm>
            <a:off x="377892" y="6031305"/>
            <a:ext cx="505129" cy="510828"/>
            <a:chOff x="504733" y="6238639"/>
            <a:chExt cx="451268" cy="451268"/>
          </a:xfrm>
        </p:grpSpPr>
        <p:sp>
          <p:nvSpPr>
            <p:cNvPr id="36" name="Oval 35">
              <a:extLst>
                <a:ext uri="{FF2B5EF4-FFF2-40B4-BE49-F238E27FC236}">
                  <a16:creationId xmlns:a16="http://schemas.microsoft.com/office/drawing/2014/main" id="{43C5440F-DF9D-4A67-9D8D-76A255FEBE03}"/>
                </a:ext>
              </a:extLst>
            </p:cNvPr>
            <p:cNvSpPr/>
            <p:nvPr/>
          </p:nvSpPr>
          <p:spPr>
            <a:xfrm>
              <a:off x="504733" y="6238639"/>
              <a:ext cx="451268" cy="451268"/>
            </a:xfrm>
            <a:prstGeom prst="ellips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Laptop">
              <a:extLst>
                <a:ext uri="{FF2B5EF4-FFF2-40B4-BE49-F238E27FC236}">
                  <a16:creationId xmlns:a16="http://schemas.microsoft.com/office/drawing/2014/main" id="{4E8165FA-DB6A-4527-9DAF-C17F92CFCD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2306" y="6265924"/>
              <a:ext cx="396698" cy="396698"/>
            </a:xfrm>
            <a:prstGeom prst="rect">
              <a:avLst/>
            </a:prstGeom>
          </p:spPr>
        </p:pic>
      </p:grpSp>
      <p:grpSp>
        <p:nvGrpSpPr>
          <p:cNvPr id="37" name="Group 36">
            <a:extLst>
              <a:ext uri="{FF2B5EF4-FFF2-40B4-BE49-F238E27FC236}">
                <a16:creationId xmlns:a16="http://schemas.microsoft.com/office/drawing/2014/main" id="{70117746-059F-4C60-BF5D-28F54DEA1BD6}"/>
              </a:ext>
            </a:extLst>
          </p:cNvPr>
          <p:cNvGrpSpPr/>
          <p:nvPr/>
        </p:nvGrpSpPr>
        <p:grpSpPr>
          <a:xfrm>
            <a:off x="373058" y="1806994"/>
            <a:ext cx="510827" cy="510827"/>
            <a:chOff x="507973" y="5544426"/>
            <a:chExt cx="451268" cy="451268"/>
          </a:xfrm>
        </p:grpSpPr>
        <p:sp>
          <p:nvSpPr>
            <p:cNvPr id="34" name="Oval 33">
              <a:extLst>
                <a:ext uri="{FF2B5EF4-FFF2-40B4-BE49-F238E27FC236}">
                  <a16:creationId xmlns:a16="http://schemas.microsoft.com/office/drawing/2014/main" id="{1F15BC8B-8B16-44E9-8BAE-EEBDE08DCAC1}"/>
                </a:ext>
              </a:extLst>
            </p:cNvPr>
            <p:cNvSpPr/>
            <p:nvPr/>
          </p:nvSpPr>
          <p:spPr>
            <a:xfrm>
              <a:off x="507973" y="5544426"/>
              <a:ext cx="451268" cy="451268"/>
            </a:xfrm>
            <a:prstGeom prst="ellipse">
              <a:avLst/>
            </a:prstGeom>
            <a:solidFill>
              <a:srgbClr val="5BA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Graphic 22" descr="Receiver">
              <a:extLst>
                <a:ext uri="{FF2B5EF4-FFF2-40B4-BE49-F238E27FC236}">
                  <a16:creationId xmlns:a16="http://schemas.microsoft.com/office/drawing/2014/main" id="{1A29FF69-AD88-4353-8D8D-75DB3BDEE5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8941" y="5585394"/>
              <a:ext cx="369332" cy="369332"/>
            </a:xfrm>
            <a:prstGeom prst="rect">
              <a:avLst/>
            </a:prstGeom>
          </p:spPr>
        </p:pic>
      </p:grpSp>
      <p:sp>
        <p:nvSpPr>
          <p:cNvPr id="39" name="TextBox 38">
            <a:extLst>
              <a:ext uri="{FF2B5EF4-FFF2-40B4-BE49-F238E27FC236}">
                <a16:creationId xmlns:a16="http://schemas.microsoft.com/office/drawing/2014/main" id="{97CEECF3-0B36-4898-8AA6-1E3DDB6FD790}"/>
              </a:ext>
            </a:extLst>
          </p:cNvPr>
          <p:cNvSpPr txBox="1"/>
          <p:nvPr/>
        </p:nvSpPr>
        <p:spPr>
          <a:xfrm>
            <a:off x="976375" y="1902114"/>
            <a:ext cx="4747481" cy="369332"/>
          </a:xfrm>
          <a:prstGeom prst="rect">
            <a:avLst/>
          </a:prstGeom>
          <a:noFill/>
        </p:spPr>
        <p:txBody>
          <a:bodyPr wrap="square" rtlCol="0">
            <a:spAutoFit/>
          </a:bodyPr>
          <a:lstStyle/>
          <a:p>
            <a:r>
              <a:rPr lang="en-CA" dirty="0">
                <a:latin typeface="Montserrat" panose="00000500000000000000" pitchFamily="2" charset="0"/>
              </a:rPr>
              <a:t>1-800-971-3888 or 1 (902) 468-6696</a:t>
            </a:r>
          </a:p>
        </p:txBody>
      </p:sp>
      <p:sp>
        <p:nvSpPr>
          <p:cNvPr id="40" name="TextBox 39">
            <a:extLst>
              <a:ext uri="{FF2B5EF4-FFF2-40B4-BE49-F238E27FC236}">
                <a16:creationId xmlns:a16="http://schemas.microsoft.com/office/drawing/2014/main" id="{B8918396-987C-4E1A-A9CC-AF2259167D11}"/>
              </a:ext>
            </a:extLst>
          </p:cNvPr>
          <p:cNvSpPr txBox="1"/>
          <p:nvPr/>
        </p:nvSpPr>
        <p:spPr>
          <a:xfrm>
            <a:off x="976375" y="2539185"/>
            <a:ext cx="4747481" cy="369332"/>
          </a:xfrm>
          <a:prstGeom prst="rect">
            <a:avLst/>
          </a:prstGeom>
          <a:noFill/>
        </p:spPr>
        <p:txBody>
          <a:bodyPr wrap="square" rtlCol="0">
            <a:spAutoFit/>
          </a:bodyPr>
          <a:lstStyle/>
          <a:p>
            <a:r>
              <a:rPr lang="en-CA" dirty="0">
                <a:latin typeface="Montserrat" panose="00000500000000000000" pitchFamily="2" charset="0"/>
              </a:rPr>
              <a:t>info@constructionsafetyns.ca</a:t>
            </a:r>
          </a:p>
        </p:txBody>
      </p:sp>
      <p:pic>
        <p:nvPicPr>
          <p:cNvPr id="4" name="Picture 3" descr="Icon&#10;&#10;Description automatically generated">
            <a:extLst>
              <a:ext uri="{FF2B5EF4-FFF2-40B4-BE49-F238E27FC236}">
                <a16:creationId xmlns:a16="http://schemas.microsoft.com/office/drawing/2014/main" id="{E53845E8-199F-F666-89A9-867255FB4A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728" y="3111361"/>
            <a:ext cx="481268" cy="481268"/>
          </a:xfrm>
          <a:prstGeom prst="rect">
            <a:avLst/>
          </a:prstGeom>
        </p:spPr>
      </p:pic>
      <p:sp>
        <p:nvSpPr>
          <p:cNvPr id="6" name="TextBox 5">
            <a:extLst>
              <a:ext uri="{FF2B5EF4-FFF2-40B4-BE49-F238E27FC236}">
                <a16:creationId xmlns:a16="http://schemas.microsoft.com/office/drawing/2014/main" id="{C5FAD610-2909-B859-BCDD-24744FC86022}"/>
              </a:ext>
            </a:extLst>
          </p:cNvPr>
          <p:cNvSpPr txBox="1"/>
          <p:nvPr/>
        </p:nvSpPr>
        <p:spPr>
          <a:xfrm>
            <a:off x="914339" y="3157977"/>
            <a:ext cx="4051171" cy="369332"/>
          </a:xfrm>
          <a:prstGeom prst="rect">
            <a:avLst/>
          </a:prstGeom>
          <a:noFill/>
        </p:spPr>
        <p:txBody>
          <a:bodyPr wrap="square" rtlCol="0">
            <a:spAutoFit/>
          </a:bodyPr>
          <a:lstStyle/>
          <a:p>
            <a:r>
              <a:rPr lang="en-CA" dirty="0">
                <a:latin typeface="Montserrat" panose="00000500000000000000" pitchFamily="2" charset="0"/>
              </a:rPr>
              <a:t>Construction Safety Nova Scotia</a:t>
            </a:r>
          </a:p>
        </p:txBody>
      </p:sp>
      <p:pic>
        <p:nvPicPr>
          <p:cNvPr id="9" name="Picture 8" descr="Icon&#10;&#10;Description automatically generated">
            <a:extLst>
              <a:ext uri="{FF2B5EF4-FFF2-40B4-BE49-F238E27FC236}">
                <a16:creationId xmlns:a16="http://schemas.microsoft.com/office/drawing/2014/main" id="{3DC2D369-3A77-3867-5AB7-CB7365DEF0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976" y="2391648"/>
            <a:ext cx="654645" cy="654645"/>
          </a:xfrm>
          <a:prstGeom prst="rect">
            <a:avLst/>
          </a:prstGeom>
        </p:spPr>
      </p:pic>
      <p:sp>
        <p:nvSpPr>
          <p:cNvPr id="10" name="TextBox 9">
            <a:extLst>
              <a:ext uri="{FF2B5EF4-FFF2-40B4-BE49-F238E27FC236}">
                <a16:creationId xmlns:a16="http://schemas.microsoft.com/office/drawing/2014/main" id="{04E3950D-F216-02F6-7765-BD20BBE02033}"/>
              </a:ext>
            </a:extLst>
          </p:cNvPr>
          <p:cNvSpPr txBox="1"/>
          <p:nvPr/>
        </p:nvSpPr>
        <p:spPr>
          <a:xfrm>
            <a:off x="976376" y="6028731"/>
            <a:ext cx="4747481" cy="369332"/>
          </a:xfrm>
          <a:prstGeom prst="rect">
            <a:avLst/>
          </a:prstGeom>
          <a:noFill/>
        </p:spPr>
        <p:txBody>
          <a:bodyPr wrap="square" rtlCol="0">
            <a:spAutoFit/>
          </a:bodyPr>
          <a:lstStyle/>
          <a:p>
            <a:r>
              <a:rPr lang="en-CA" dirty="0">
                <a:latin typeface="Montserrat" panose="00000500000000000000" pitchFamily="2" charset="0"/>
              </a:rPr>
              <a:t>www.constructionsafetyns.ca</a:t>
            </a:r>
          </a:p>
        </p:txBody>
      </p:sp>
    </p:spTree>
    <p:extLst>
      <p:ext uri="{BB962C8B-B14F-4D97-AF65-F5344CB8AC3E}">
        <p14:creationId xmlns:p14="http://schemas.microsoft.com/office/powerpoint/2010/main" val="376405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0CCC80-BD0E-45CE-9419-2BAB9E3AE8AF}"/>
              </a:ext>
            </a:extLst>
          </p:cNvPr>
          <p:cNvPicPr>
            <a:picLocks noChangeAspect="1"/>
          </p:cNvPicPr>
          <p:nvPr/>
        </p:nvPicPr>
        <p:blipFill rotWithShape="1">
          <a:blip r:embed="rId2"/>
          <a:srcRect t="20143" r="8351" b="20144"/>
          <a:stretch/>
        </p:blipFill>
        <p:spPr>
          <a:xfrm>
            <a:off x="0" y="-24881"/>
            <a:ext cx="12192000" cy="6858000"/>
          </a:xfrm>
          <a:prstGeom prst="rect">
            <a:avLst/>
          </a:prstGeom>
        </p:spPr>
      </p:pic>
      <p:sp>
        <p:nvSpPr>
          <p:cNvPr id="5" name="Right Triangle 4">
            <a:extLst>
              <a:ext uri="{FF2B5EF4-FFF2-40B4-BE49-F238E27FC236}">
                <a16:creationId xmlns:a16="http://schemas.microsoft.com/office/drawing/2014/main" id="{2D7256C9-4D9E-4883-BE5A-29A17C76D635}"/>
              </a:ext>
            </a:extLst>
          </p:cNvPr>
          <p:cNvSpPr/>
          <p:nvPr/>
        </p:nvSpPr>
        <p:spPr>
          <a:xfrm>
            <a:off x="0" y="4290445"/>
            <a:ext cx="4184073" cy="270687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6"/>
              </a:solidFill>
            </a:endParaRPr>
          </a:p>
        </p:txBody>
      </p:sp>
      <p:sp>
        <p:nvSpPr>
          <p:cNvPr id="9" name="TextBox 8">
            <a:extLst>
              <a:ext uri="{FF2B5EF4-FFF2-40B4-BE49-F238E27FC236}">
                <a16:creationId xmlns:a16="http://schemas.microsoft.com/office/drawing/2014/main" id="{C1F64832-C976-49B9-82CD-46CE50FFAAC4}"/>
              </a:ext>
            </a:extLst>
          </p:cNvPr>
          <p:cNvSpPr txBox="1"/>
          <p:nvPr/>
        </p:nvSpPr>
        <p:spPr>
          <a:xfrm>
            <a:off x="201422" y="264383"/>
            <a:ext cx="5546235" cy="3046988"/>
          </a:xfrm>
          <a:prstGeom prst="rect">
            <a:avLst/>
          </a:prstGeom>
          <a:noFill/>
        </p:spPr>
        <p:txBody>
          <a:bodyPr wrap="square" rtlCol="0">
            <a:spAutoFit/>
          </a:bodyPr>
          <a:lstStyle/>
          <a:p>
            <a:r>
              <a:rPr lang="en-US" sz="4800" b="1" dirty="0">
                <a:latin typeface="Montserrat" panose="00000500000000000000" pitchFamily="2" charset="0"/>
              </a:rPr>
              <a:t>New COR® Standard:</a:t>
            </a:r>
          </a:p>
          <a:p>
            <a:r>
              <a:rPr lang="en-US" sz="4800" dirty="0">
                <a:latin typeface="Montserrat" panose="00000500000000000000" pitchFamily="2" charset="0"/>
              </a:rPr>
              <a:t>Summary of</a:t>
            </a:r>
          </a:p>
          <a:p>
            <a:r>
              <a:rPr lang="en-US" sz="4800" dirty="0">
                <a:latin typeface="Montserrat" panose="00000500000000000000" pitchFamily="2" charset="0"/>
              </a:rPr>
              <a:t>Changes</a:t>
            </a:r>
          </a:p>
        </p:txBody>
      </p:sp>
      <p:pic>
        <p:nvPicPr>
          <p:cNvPr id="10" name="Picture 9" descr="A close up of a sign&#10;&#10;Description automatically generated">
            <a:extLst>
              <a:ext uri="{FF2B5EF4-FFF2-40B4-BE49-F238E27FC236}">
                <a16:creationId xmlns:a16="http://schemas.microsoft.com/office/drawing/2014/main" id="{234CD3C5-DB53-445D-B786-F3FD3D74F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32" y="5006202"/>
            <a:ext cx="1086927" cy="1020205"/>
          </a:xfrm>
          <a:prstGeom prst="rect">
            <a:avLst/>
          </a:prstGeom>
        </p:spPr>
      </p:pic>
      <p:sp>
        <p:nvSpPr>
          <p:cNvPr id="16" name="TextBox 15">
            <a:extLst>
              <a:ext uri="{FF2B5EF4-FFF2-40B4-BE49-F238E27FC236}">
                <a16:creationId xmlns:a16="http://schemas.microsoft.com/office/drawing/2014/main" id="{342FC535-7F60-4928-A5FE-E0777DC7EA66}"/>
              </a:ext>
            </a:extLst>
          </p:cNvPr>
          <p:cNvSpPr txBox="1"/>
          <p:nvPr/>
        </p:nvSpPr>
        <p:spPr>
          <a:xfrm>
            <a:off x="162132" y="6099195"/>
            <a:ext cx="2724727" cy="523220"/>
          </a:xfrm>
          <a:prstGeom prst="rect">
            <a:avLst/>
          </a:prstGeom>
          <a:noFill/>
        </p:spPr>
        <p:txBody>
          <a:bodyPr wrap="square" rtlCol="0">
            <a:spAutoFit/>
          </a:bodyPr>
          <a:lstStyle/>
          <a:p>
            <a:r>
              <a:rPr lang="en-CA" sz="1400" dirty="0">
                <a:solidFill>
                  <a:schemeClr val="bg1"/>
                </a:solidFill>
                <a:latin typeface="Montserrat" panose="00000500000000000000" pitchFamily="2" charset="0"/>
              </a:rPr>
              <a:t>35 MacDonald Avenue</a:t>
            </a:r>
          </a:p>
          <a:p>
            <a:r>
              <a:rPr lang="en-CA" sz="1400" dirty="0">
                <a:solidFill>
                  <a:schemeClr val="bg1"/>
                </a:solidFill>
                <a:latin typeface="Montserrat" panose="00000500000000000000" pitchFamily="2" charset="0"/>
              </a:rPr>
              <a:t>Dartmouth, NS, B3B 1C6</a:t>
            </a:r>
          </a:p>
        </p:txBody>
      </p:sp>
      <p:pic>
        <p:nvPicPr>
          <p:cNvPr id="2" name="Picture 1" descr="Logo&#10;&#10;Description automatically generated">
            <a:extLst>
              <a:ext uri="{FF2B5EF4-FFF2-40B4-BE49-F238E27FC236}">
                <a16:creationId xmlns:a16="http://schemas.microsoft.com/office/drawing/2014/main" id="{B9E6D8A9-0F05-D112-7386-D2EC4B1F0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037" y="4068455"/>
            <a:ext cx="3452495" cy="2292350"/>
          </a:xfrm>
          <a:prstGeom prst="rect">
            <a:avLst/>
          </a:prstGeom>
        </p:spPr>
      </p:pic>
    </p:spTree>
    <p:extLst>
      <p:ext uri="{BB962C8B-B14F-4D97-AF65-F5344CB8AC3E}">
        <p14:creationId xmlns:p14="http://schemas.microsoft.com/office/powerpoint/2010/main" val="305853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151959" y="244599"/>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National COR® Accreditation Standard</a:t>
            </a:r>
            <a:endParaRPr lang="en-CA" sz="3600" b="1" dirty="0">
              <a:latin typeface="Montserrat" panose="00000500000000000000" pitchFamily="2" charset="0"/>
            </a:endParaRPr>
          </a:p>
        </p:txBody>
      </p:sp>
      <p:sp>
        <p:nvSpPr>
          <p:cNvPr id="6" name="TextBox 5">
            <a:extLst>
              <a:ext uri="{FF2B5EF4-FFF2-40B4-BE49-F238E27FC236}">
                <a16:creationId xmlns:a16="http://schemas.microsoft.com/office/drawing/2014/main" id="{0CF5F836-4E5F-0E53-22A4-AB8BA5D730A7}"/>
              </a:ext>
            </a:extLst>
          </p:cNvPr>
          <p:cNvSpPr txBox="1"/>
          <p:nvPr/>
        </p:nvSpPr>
        <p:spPr>
          <a:xfrm>
            <a:off x="772942" y="961332"/>
            <a:ext cx="11058111" cy="380104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The National COR® Accreditation Standard approved 2021</a:t>
            </a:r>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The COR® Harmonized Audit Instrument endorsed for use 2022 </a:t>
            </a:r>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Most provinces intend to implement The COR® Harmonized Audit Instrument</a:t>
            </a:r>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NB, MB, SK implemented January 1, 2023  </a:t>
            </a:r>
          </a:p>
          <a:p>
            <a:pPr marL="342900" indent="-342900">
              <a:buFont typeface="Arial" panose="020B0604020202020204" pitchFamily="34" charset="0"/>
              <a:buChar char="•"/>
            </a:pPr>
            <a:r>
              <a:rPr lang="en-US" sz="2400" dirty="0"/>
              <a:t>General process for completing the audit has not changed.</a:t>
            </a:r>
          </a:p>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Many companies have already developed and implemented the policies, practices and procedures detailed in the new COR® Standard. </a:t>
            </a:r>
          </a:p>
          <a:p>
            <a:pPr marL="342900" indent="-342900">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CA" sz="2400" dirty="0"/>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Tree>
    <p:extLst>
      <p:ext uri="{BB962C8B-B14F-4D97-AF65-F5344CB8AC3E}">
        <p14:creationId xmlns:p14="http://schemas.microsoft.com/office/powerpoint/2010/main" val="121843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562932" y="143877"/>
            <a:ext cx="11478127" cy="646331"/>
          </a:xfrm>
          <a:prstGeom prst="rect">
            <a:avLst/>
          </a:prstGeom>
          <a:noFill/>
        </p:spPr>
        <p:txBody>
          <a:bodyPr wrap="square" rtlCol="0">
            <a:spAutoFit/>
          </a:bodyPr>
          <a:lstStyle/>
          <a:p>
            <a:pPr algn="ctr"/>
            <a:r>
              <a:rPr lang="en-CA" sz="3600" b="1" dirty="0">
                <a:latin typeface="Montserrat" panose="00000500000000000000" pitchFamily="2" charset="0"/>
              </a:rPr>
              <a:t>Benefits of the new </a:t>
            </a:r>
            <a:r>
              <a:rPr lang="en-US" sz="3600" b="1" dirty="0">
                <a:latin typeface="Montserrat" panose="00000500000000000000" pitchFamily="2" charset="0"/>
                <a:ea typeface="Calibri" panose="020F0502020204030204" pitchFamily="34" charset="0"/>
                <a:cs typeface="Times New Roman" panose="02020603050405020304" pitchFamily="18" charset="0"/>
              </a:rPr>
              <a:t>COR® standard</a:t>
            </a:r>
            <a:endParaRPr lang="en-CA" sz="3600" b="1" dirty="0">
              <a:latin typeface="Montserrat" panose="00000500000000000000" pitchFamily="2" charset="0"/>
            </a:endParaRPr>
          </a:p>
        </p:txBody>
      </p:sp>
      <p:sp>
        <p:nvSpPr>
          <p:cNvPr id="6" name="TextBox 5">
            <a:extLst>
              <a:ext uri="{FF2B5EF4-FFF2-40B4-BE49-F238E27FC236}">
                <a16:creationId xmlns:a16="http://schemas.microsoft.com/office/drawing/2014/main" id="{0CF5F836-4E5F-0E53-22A4-AB8BA5D730A7}"/>
              </a:ext>
            </a:extLst>
          </p:cNvPr>
          <p:cNvSpPr txBox="1"/>
          <p:nvPr/>
        </p:nvSpPr>
        <p:spPr>
          <a:xfrm>
            <a:off x="772941" y="1221104"/>
            <a:ext cx="11058111" cy="313932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Simplifies COR® Certification by</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Improving clarity in the language of the audit instrument</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Providing clear and detailed scoring guidelines</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Making it easier to achieve COR® reciprocity with other provinces and territories</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Setting the stage for electronic options to complete COR® audits</a:t>
            </a:r>
          </a:p>
          <a:p>
            <a:pPr marL="800100" lvl="1" indent="-342900">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Tree>
    <p:extLst>
      <p:ext uri="{BB962C8B-B14F-4D97-AF65-F5344CB8AC3E}">
        <p14:creationId xmlns:p14="http://schemas.microsoft.com/office/powerpoint/2010/main" val="50227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Summary of Changes – Improved Clarity</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5200650"/>
            <a:ext cx="12192000" cy="1657350"/>
          </a:xfrm>
          <a:prstGeom prst="rect">
            <a:avLst/>
          </a:prstGeom>
        </p:spPr>
      </p:pic>
      <p:sp>
        <p:nvSpPr>
          <p:cNvPr id="6" name="TextBox 5">
            <a:extLst>
              <a:ext uri="{FF2B5EF4-FFF2-40B4-BE49-F238E27FC236}">
                <a16:creationId xmlns:a16="http://schemas.microsoft.com/office/drawing/2014/main" id="{EB84EE54-FB15-4FA3-B999-B39D1705935B}"/>
              </a:ext>
            </a:extLst>
          </p:cNvPr>
          <p:cNvSpPr txBox="1"/>
          <p:nvPr/>
        </p:nvSpPr>
        <p:spPr>
          <a:xfrm>
            <a:off x="562933" y="1056501"/>
            <a:ext cx="11058111" cy="48474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Sections 1 through 13 are asking for very similar information as before but have been re-worded to be consistent across Canada’s Provinces and Territories.</a:t>
            </a:r>
          </a:p>
          <a:p>
            <a:pPr marL="342900" indent="-342900">
              <a:spcAft>
                <a:spcPts val="600"/>
              </a:spcAft>
              <a:buFont typeface="Arial" panose="020B0604020202020204" pitchFamily="34" charset="0"/>
              <a:buChar char="•"/>
            </a:pPr>
            <a:endParaRPr lang="en-US" sz="2400" dirty="0"/>
          </a:p>
          <a:p>
            <a:pPr marL="342900" indent="-342900">
              <a:spcAft>
                <a:spcPts val="60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rPr>
              <a:t>Most changes are the result of wording updates to clearly align with National COR® Accreditation Standard, including :</a:t>
            </a:r>
          </a:p>
          <a:p>
            <a:pPr marL="800100" lvl="1" indent="-342900">
              <a:spcAft>
                <a:spcPts val="600"/>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Simplified question wording</a:t>
            </a:r>
          </a:p>
          <a:p>
            <a:pPr marL="800100" lvl="1" indent="-342900">
              <a:spcAft>
                <a:spcPts val="600"/>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Change in sequence of questions</a:t>
            </a:r>
          </a:p>
          <a:p>
            <a:pPr marL="800100" lvl="1" indent="-342900">
              <a:spcAft>
                <a:spcPts val="600"/>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Change in source of evidence being assessed and the weighting of the evidence</a:t>
            </a:r>
          </a:p>
          <a:p>
            <a:pPr marL="800100" lvl="1" indent="-342900">
              <a:spcAft>
                <a:spcPts val="600"/>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Removal or combining of multiple questions into one question</a:t>
            </a:r>
          </a:p>
          <a:p>
            <a:pPr marL="800100" lvl="1" indent="-342900">
              <a:spcAft>
                <a:spcPts val="600"/>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The addition of “and” &amp; “or” questions</a:t>
            </a:r>
          </a:p>
          <a:p>
            <a:pPr marL="800100" lvl="1" indent="-342900">
              <a:spcAft>
                <a:spcPts val="600"/>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Clear guidelines on scoring of questions and evidence assessed. </a:t>
            </a:r>
          </a:p>
          <a:p>
            <a:endParaRPr lang="en-CA" sz="2400" dirty="0"/>
          </a:p>
        </p:txBody>
      </p:sp>
    </p:spTree>
    <p:extLst>
      <p:ext uri="{BB962C8B-B14F-4D97-AF65-F5344CB8AC3E}">
        <p14:creationId xmlns:p14="http://schemas.microsoft.com/office/powerpoint/2010/main" val="350010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1236532"/>
            <a:ext cx="11478127"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Sept 2023 Soft Launch</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Members have option of a one-time choice in 2023, of using old vs new COR audit instrument </a:t>
            </a:r>
          </a:p>
          <a:p>
            <a:pPr marL="457200" indent="-457200">
              <a:buFont typeface="Arial" panose="020B0604020202020204" pitchFamily="34" charset="0"/>
              <a:buChar char="•"/>
            </a:pPr>
            <a:r>
              <a:rPr lang="en-US" sz="3200" b="1" dirty="0"/>
              <a:t>Jan. 1, 2024: </a:t>
            </a:r>
            <a:r>
              <a:rPr lang="en-US" sz="3200" dirty="0"/>
              <a:t>Members must begin using audit instrument for new </a:t>
            </a:r>
            <a:r>
              <a:rPr lang="en-US" sz="3200" dirty="0">
                <a:latin typeface="Calibri" panose="020F0502020204030204" pitchFamily="34" charset="0"/>
                <a:ea typeface="Calibri" panose="020F0502020204030204" pitchFamily="34" charset="0"/>
                <a:cs typeface="Times New Roman" panose="02020603050405020304" pitchFamily="18" charset="0"/>
              </a:rPr>
              <a:t>COR® </a:t>
            </a:r>
            <a:endParaRPr lang="en-CA" sz="3200" dirty="0"/>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0" y="4903177"/>
            <a:ext cx="12192000" cy="1954823"/>
          </a:xfrm>
          <a:prstGeom prst="rect">
            <a:avLst/>
          </a:prstGeom>
        </p:spPr>
      </p:pic>
      <p:sp>
        <p:nvSpPr>
          <p:cNvPr id="3" name="TextBox 2">
            <a:extLst>
              <a:ext uri="{FF2B5EF4-FFF2-40B4-BE49-F238E27FC236}">
                <a16:creationId xmlns:a16="http://schemas.microsoft.com/office/drawing/2014/main" id="{2A6C2830-FEAD-172B-7798-E041814F99EB}"/>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CSNS Transition Approach </a:t>
            </a:r>
            <a:endParaRPr lang="en-CA" sz="3600" b="1" dirty="0">
              <a:latin typeface="Montserrat" panose="00000500000000000000" pitchFamily="2" charset="0"/>
            </a:endParaRPr>
          </a:p>
        </p:txBody>
      </p:sp>
    </p:spTree>
    <p:extLst>
      <p:ext uri="{BB962C8B-B14F-4D97-AF65-F5344CB8AC3E}">
        <p14:creationId xmlns:p14="http://schemas.microsoft.com/office/powerpoint/2010/main" val="1405455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198EDBC21F344D9BE3A85C0138BD13" ma:contentTypeVersion="10" ma:contentTypeDescription="Create a new document." ma:contentTypeScope="" ma:versionID="a8ab0f48bc03d8e1dd90f529ac88388b">
  <xsd:schema xmlns:xsd="http://www.w3.org/2001/XMLSchema" xmlns:xs="http://www.w3.org/2001/XMLSchema" xmlns:p="http://schemas.microsoft.com/office/2006/metadata/properties" xmlns:ns2="d0a1f6c7-c1ed-4e07-93fc-54ffaa6d9b27" xmlns:ns3="353f6d16-3a9f-420c-84d9-6a2aea01fa17" targetNamespace="http://schemas.microsoft.com/office/2006/metadata/properties" ma:root="true" ma:fieldsID="18eede66ed5791bef775cd54119e30cb" ns2:_="" ns3:_="">
    <xsd:import namespace="d0a1f6c7-c1ed-4e07-93fc-54ffaa6d9b27"/>
    <xsd:import namespace="353f6d16-3a9f-420c-84d9-6a2aea01fa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_Flow_SignoffStatus"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1f6c7-c1ed-4e07-93fc-54ffaa6d9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_Flow_SignoffStatus" ma:index="15" nillable="true" ma:displayName="Sign-off status" ma:internalName="Sign_x002d_off_x0020_status">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f6d16-3a9f-420c-84d9-6a2aea01fa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0a1f6c7-c1ed-4e07-93fc-54ffaa6d9b27" xsi:nil="true"/>
  </documentManagement>
</p:properties>
</file>

<file path=customXml/itemProps1.xml><?xml version="1.0" encoding="utf-8"?>
<ds:datastoreItem xmlns:ds="http://schemas.openxmlformats.org/officeDocument/2006/customXml" ds:itemID="{487FB79D-F166-47BE-866A-A9CF11888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1f6c7-c1ed-4e07-93fc-54ffaa6d9b27"/>
    <ds:schemaRef ds:uri="353f6d16-3a9f-420c-84d9-6a2aea01f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F16890-8339-4250-A169-A351B759162B}">
  <ds:schemaRefs>
    <ds:schemaRef ds:uri="http://schemas.microsoft.com/sharepoint/v3/contenttype/forms"/>
  </ds:schemaRefs>
</ds:datastoreItem>
</file>

<file path=customXml/itemProps3.xml><?xml version="1.0" encoding="utf-8"?>
<ds:datastoreItem xmlns:ds="http://schemas.openxmlformats.org/officeDocument/2006/customXml" ds:itemID="{372BA3E1-C732-4CD3-A55B-E43CA927B806}">
  <ds:schemaRefs>
    <ds:schemaRef ds:uri="http://schemas.microsoft.com/office/2006/documentManagement/types"/>
    <ds:schemaRef ds:uri="http://www.w3.org/XML/1998/namespace"/>
    <ds:schemaRef ds:uri="http://purl.org/dc/elements/1.1/"/>
    <ds:schemaRef ds:uri="353f6d16-3a9f-420c-84d9-6a2aea01fa17"/>
    <ds:schemaRef ds:uri="http://purl.org/dc/terms/"/>
    <ds:schemaRef ds:uri="http://schemas.microsoft.com/office/2006/metadata/properties"/>
    <ds:schemaRef ds:uri="http://purl.org/dc/dcmitype/"/>
    <ds:schemaRef ds:uri="d0a1f6c7-c1ed-4e07-93fc-54ffaa6d9b27"/>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24094</TotalTime>
  <Words>3377</Words>
  <Application>Microsoft Office PowerPoint</Application>
  <PresentationFormat>Widescreen</PresentationFormat>
  <Paragraphs>604</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Montserrat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jmeldrum2020@outlook.com</dc:creator>
  <cp:lastModifiedBy>Amanda Silliker</cp:lastModifiedBy>
  <cp:revision>277</cp:revision>
  <cp:lastPrinted>2021-03-05T18:18:11Z</cp:lastPrinted>
  <dcterms:created xsi:type="dcterms:W3CDTF">2020-01-28T14:39:09Z</dcterms:created>
  <dcterms:modified xsi:type="dcterms:W3CDTF">2023-06-22T14:37:05Z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0x01010003198EDBC21F344D9BE3A85C0138BD13</vt:lpwstr>
  </property>
</Properties>
</file>